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D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>
        <p:scale>
          <a:sx n="25" d="100"/>
          <a:sy n="25" d="100"/>
        </p:scale>
        <p:origin x="2160" y="-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2020-05-07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2020-05-07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206">
            <a:extLst>
              <a:ext uri="{FF2B5EF4-FFF2-40B4-BE49-F238E27FC236}">
                <a16:creationId xmlns:a16="http://schemas.microsoft.com/office/drawing/2014/main" id="{98008384-B53D-415B-9754-B3DC0180A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5813" y="8315450"/>
            <a:ext cx="14880291" cy="2423637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089" tIns="41544" rIns="83089" bIns="41544"/>
          <a:lstStyle/>
          <a:p>
            <a:pPr defTabSz="3924914"/>
            <a:endParaRPr lang="ko-KR" altLang="ko-KR" sz="10996" dirty="0">
              <a:latin typeface="+mn-ea"/>
            </a:endParaRPr>
          </a:p>
        </p:txBody>
      </p:sp>
      <p:sp>
        <p:nvSpPr>
          <p:cNvPr id="94" name="Rectangle 206">
            <a:extLst>
              <a:ext uri="{FF2B5EF4-FFF2-40B4-BE49-F238E27FC236}">
                <a16:creationId xmlns:a16="http://schemas.microsoft.com/office/drawing/2014/main" id="{D73AC5DD-8B65-4E8F-933B-154E84779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28" y="21185792"/>
            <a:ext cx="14672952" cy="870430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089" tIns="41544" rIns="83089" bIns="41544"/>
          <a:lstStyle/>
          <a:p>
            <a:pPr defTabSz="3924914"/>
            <a:endParaRPr lang="ko-KR" altLang="ko-KR" sz="10996">
              <a:latin typeface="+mn-ea"/>
            </a:endParaRPr>
          </a:p>
        </p:txBody>
      </p:sp>
      <p:sp>
        <p:nvSpPr>
          <p:cNvPr id="95" name="Rectangle 206">
            <a:extLst>
              <a:ext uri="{FF2B5EF4-FFF2-40B4-BE49-F238E27FC236}">
                <a16:creationId xmlns:a16="http://schemas.microsoft.com/office/drawing/2014/main" id="{C10C1E01-A23E-4B6C-8860-011938164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5812" y="35542573"/>
            <a:ext cx="14818080" cy="243557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089" tIns="41544" rIns="83089" bIns="41544"/>
          <a:lstStyle/>
          <a:p>
            <a:pPr defTabSz="3924914"/>
            <a:endParaRPr lang="ko-KR" altLang="ko-KR" sz="10996">
              <a:latin typeface="+mn-ea"/>
            </a:endParaRPr>
          </a:p>
        </p:txBody>
      </p:sp>
      <p:sp>
        <p:nvSpPr>
          <p:cNvPr id="96" name="Rectangle 20">
            <a:extLst>
              <a:ext uri="{FF2B5EF4-FFF2-40B4-BE49-F238E27FC236}">
                <a16:creationId xmlns:a16="http://schemas.microsoft.com/office/drawing/2014/main" id="{B63B7804-31CD-489A-8198-284BC5F65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111" y="8463927"/>
            <a:ext cx="14633370" cy="1132613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089" tIns="41544" rIns="83089" bIns="41544"/>
          <a:lstStyle/>
          <a:p>
            <a:endParaRPr lang="ko-KR" altLang="en-US" sz="10996" dirty="0">
              <a:latin typeface="+mn-ea"/>
            </a:endParaRPr>
          </a:p>
        </p:txBody>
      </p:sp>
      <p:sp>
        <p:nvSpPr>
          <p:cNvPr id="97" name="Text Box 21">
            <a:extLst>
              <a:ext uri="{FF2B5EF4-FFF2-40B4-BE49-F238E27FC236}">
                <a16:creationId xmlns:a16="http://schemas.microsoft.com/office/drawing/2014/main" id="{7DDFB659-1FF5-4950-8CCF-6CDEB0E12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20" y="7515015"/>
            <a:ext cx="14571162" cy="7633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83089" tIns="41544" rIns="83089" bIns="41544"/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3675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itchFamily="18" charset="0"/>
              </a:rPr>
              <a:t>INTRODUCTION</a:t>
            </a:r>
          </a:p>
        </p:txBody>
      </p:sp>
      <p:sp>
        <p:nvSpPr>
          <p:cNvPr id="98" name="Text Box 104">
            <a:extLst>
              <a:ext uri="{FF2B5EF4-FFF2-40B4-BE49-F238E27FC236}">
                <a16:creationId xmlns:a16="http://schemas.microsoft.com/office/drawing/2014/main" id="{64B9F668-3E07-4434-809D-E3DB0698B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9631" y="7515015"/>
            <a:ext cx="14644261" cy="7633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83089" tIns="41544" rIns="83089" bIns="41544"/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3675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itchFamily="18" charset="0"/>
              </a:rPr>
              <a:t>EXPERIMENTAL RESULT</a:t>
            </a:r>
            <a:endParaRPr lang="en-US" altLang="ko-KR" sz="10996" dirty="0">
              <a:latin typeface="+mn-ea"/>
            </a:endParaRPr>
          </a:p>
        </p:txBody>
      </p:sp>
      <p:sp>
        <p:nvSpPr>
          <p:cNvPr id="99" name="Text Box 215">
            <a:extLst>
              <a:ext uri="{FF2B5EF4-FFF2-40B4-BE49-F238E27FC236}">
                <a16:creationId xmlns:a16="http://schemas.microsoft.com/office/drawing/2014/main" id="{40D5DF42-B2A0-4D22-987C-E4432F860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840" y="35618990"/>
            <a:ext cx="14571156" cy="269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089" tIns="41544" rIns="83089" bIns="41544">
            <a:spAutoFit/>
          </a:bodyPr>
          <a:lstStyle>
            <a:lvl1pPr marL="342900" indent="-342900" defTabSz="4321175" eaLnBrk="0" hangingPunct="0"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defTabSz="4321175" eaLnBrk="0" hangingPunct="0"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defTabSz="4321175" eaLnBrk="0" hangingPunct="0"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defTabSz="4321175" eaLnBrk="0" hangingPunct="0"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defTabSz="4321175" eaLnBrk="0" hangingPunct="0"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0"/>
            <a:r>
              <a:rPr kumimoji="0" lang="en-US" altLang="ko-KR" sz="2827" dirty="0">
                <a:solidFill>
                  <a:srgbClr val="000000"/>
                </a:solidFill>
                <a:latin typeface="+mn-ea"/>
                <a:ea typeface="+mn-ea"/>
              </a:rPr>
              <a:t>[1] Advanced Digital Chips Inc., “Extendable Instruction Set Computer,” http://www.adc.co.kr.</a:t>
            </a:r>
          </a:p>
          <a:p>
            <a:pPr lvl="0"/>
            <a:r>
              <a:rPr kumimoji="0" lang="en-US" altLang="ko-KR" sz="2827" dirty="0">
                <a:solidFill>
                  <a:srgbClr val="000000"/>
                </a:solidFill>
                <a:latin typeface="+mn-ea"/>
                <a:ea typeface="+mn-ea"/>
              </a:rPr>
              <a:t>[2] Samsung, Samsung 65nm Process Technology, https://www.samsungfoundry.com/foundry/homepage/anonymous/technology12inch65nm.do?mainLayOut=homepageLayout&amp;menuIndex=020105</a:t>
            </a:r>
          </a:p>
          <a:p>
            <a:pPr lvl="0"/>
            <a:endParaRPr kumimoji="0" lang="en-US" altLang="ko-KR" sz="2827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100" name="Rectangle 178">
            <a:extLst>
              <a:ext uri="{FF2B5EF4-FFF2-40B4-BE49-F238E27FC236}">
                <a16:creationId xmlns:a16="http://schemas.microsoft.com/office/drawing/2014/main" id="{6F10EAB6-4D17-49D2-89E9-BAE19F9B6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5812" y="38973405"/>
            <a:ext cx="14818080" cy="183303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089" tIns="41544" rIns="83089" bIns="41544" anchor="ctr"/>
          <a:lstStyle/>
          <a:p>
            <a:pPr algn="ctr" defTabSz="3924914"/>
            <a:endParaRPr lang="ko-KR" altLang="ko-KR" sz="10996">
              <a:latin typeface="+mn-ea"/>
            </a:endParaRPr>
          </a:p>
        </p:txBody>
      </p:sp>
      <p:sp>
        <p:nvSpPr>
          <p:cNvPr id="101" name="Text Box 215">
            <a:extLst>
              <a:ext uri="{FF2B5EF4-FFF2-40B4-BE49-F238E27FC236}">
                <a16:creationId xmlns:a16="http://schemas.microsoft.com/office/drawing/2014/main" id="{6F4B244B-6E10-4A34-9882-0FA192ADA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1458" y="39004345"/>
            <a:ext cx="14498613" cy="165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089" tIns="41544" rIns="83089" bIns="41544">
            <a:spAutoFit/>
          </a:bodyPr>
          <a:lstStyle>
            <a:lvl1pPr marL="342900" indent="-342900" defTabSz="4321175" eaLnBrk="0" hangingPunct="0"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defTabSz="4321175" eaLnBrk="0" hangingPunct="0"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defTabSz="4321175" eaLnBrk="0" hangingPunct="0"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defTabSz="4321175" eaLnBrk="0" hangingPunct="0"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defTabSz="4321175" eaLnBrk="0" hangingPunct="0"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r>
              <a:rPr lang="en-US" altLang="ko-KR" sz="3393" dirty="0">
                <a:latin typeface="+mn-ea"/>
                <a:ea typeface="+mn-ea"/>
              </a:rPr>
              <a:t>	</a:t>
            </a:r>
            <a:r>
              <a:rPr lang="ko-KR" altLang="en-US" sz="3393" dirty="0">
                <a:latin typeface="+mn-ea"/>
                <a:ea typeface="+mn-ea"/>
              </a:rPr>
              <a:t>본 연구는 </a:t>
            </a:r>
            <a:r>
              <a:rPr lang="en-US" altLang="ko-KR" sz="3393" dirty="0">
                <a:latin typeface="+mn-ea"/>
                <a:ea typeface="+mn-ea"/>
              </a:rPr>
              <a:t>IDEC</a:t>
            </a:r>
            <a:r>
              <a:rPr lang="ko-KR" altLang="en-US" sz="3393" dirty="0">
                <a:latin typeface="+mn-ea"/>
                <a:ea typeface="+mn-ea"/>
              </a:rPr>
              <a:t>의 지원을 받았고</a:t>
            </a:r>
            <a:r>
              <a:rPr lang="en-US" altLang="ko-KR" sz="3393" dirty="0">
                <a:latin typeface="+mn-ea"/>
                <a:ea typeface="+mn-ea"/>
              </a:rPr>
              <a:t>, </a:t>
            </a:r>
            <a:r>
              <a:rPr lang="ko-KR" altLang="en-US" sz="3393" dirty="0">
                <a:latin typeface="+mn-ea"/>
                <a:ea typeface="+mn-ea"/>
              </a:rPr>
              <a:t>산업통상자원부 및 </a:t>
            </a:r>
            <a:r>
              <a:rPr lang="ko-KR" altLang="en-US" sz="3393" dirty="0" err="1">
                <a:latin typeface="+mn-ea"/>
                <a:ea typeface="+mn-ea"/>
              </a:rPr>
              <a:t>한국산업기술평가관리원의</a:t>
            </a:r>
            <a:r>
              <a:rPr lang="ko-KR" altLang="en-US" sz="3393" dirty="0">
                <a:latin typeface="+mn-ea"/>
                <a:ea typeface="+mn-ea"/>
              </a:rPr>
              <a:t> 산업핵심기술개발사업의 일환으로 수행하였음</a:t>
            </a:r>
            <a:r>
              <a:rPr lang="en-US" altLang="ko-KR" sz="3393" dirty="0">
                <a:latin typeface="+mn-ea"/>
                <a:ea typeface="+mn-ea"/>
              </a:rPr>
              <a:t>. </a:t>
            </a:r>
            <a:br>
              <a:rPr lang="en-US" altLang="ko-KR" sz="3393" dirty="0">
                <a:latin typeface="+mn-ea"/>
                <a:ea typeface="+mn-ea"/>
              </a:rPr>
            </a:br>
            <a:r>
              <a:rPr lang="en-US" altLang="ko-KR" sz="3393" dirty="0">
                <a:latin typeface="+mn-ea"/>
                <a:ea typeface="+mn-ea"/>
              </a:rPr>
              <a:t>[10052716, </a:t>
            </a:r>
            <a:r>
              <a:rPr lang="ko-KR" altLang="en-US" sz="3393" dirty="0">
                <a:latin typeface="+mn-ea"/>
                <a:ea typeface="+mn-ea"/>
              </a:rPr>
              <a:t>스마트 센서 </a:t>
            </a:r>
            <a:r>
              <a:rPr lang="en-US" altLang="ko-KR" sz="3393" dirty="0">
                <a:latin typeface="+mn-ea"/>
                <a:ea typeface="+mn-ea"/>
              </a:rPr>
              <a:t>SoC</a:t>
            </a:r>
            <a:r>
              <a:rPr lang="ko-KR" altLang="en-US" sz="3393" dirty="0">
                <a:latin typeface="+mn-ea"/>
                <a:ea typeface="+mn-ea"/>
              </a:rPr>
              <a:t>용 </a:t>
            </a:r>
            <a:r>
              <a:rPr lang="ko-KR" altLang="en-US" sz="3393" dirty="0" err="1">
                <a:latin typeface="+mn-ea"/>
                <a:ea typeface="+mn-ea"/>
              </a:rPr>
              <a:t>초저전압</a:t>
            </a:r>
            <a:r>
              <a:rPr lang="ko-KR" altLang="en-US" sz="3393" dirty="0">
                <a:latin typeface="+mn-ea"/>
                <a:ea typeface="+mn-ea"/>
              </a:rPr>
              <a:t> 회로 및 </a:t>
            </a:r>
            <a:r>
              <a:rPr lang="en-US" altLang="ko-KR" sz="3393" dirty="0">
                <a:latin typeface="+mn-ea"/>
                <a:ea typeface="+mn-ea"/>
              </a:rPr>
              <a:t>IP </a:t>
            </a:r>
            <a:r>
              <a:rPr lang="ko-KR" altLang="en-US" sz="3393" dirty="0">
                <a:latin typeface="+mn-ea"/>
                <a:ea typeface="+mn-ea"/>
              </a:rPr>
              <a:t>설계 기술 개발</a:t>
            </a:r>
            <a:r>
              <a:rPr lang="en-US" altLang="ko-KR" sz="3393" dirty="0">
                <a:latin typeface="+mn-ea"/>
                <a:ea typeface="+mn-ea"/>
              </a:rPr>
              <a:t>]</a:t>
            </a:r>
            <a:endParaRPr lang="ko-KR" altLang="ko-KR" sz="3393" dirty="0">
              <a:latin typeface="+mn-ea"/>
              <a:ea typeface="+mn-ea"/>
            </a:endParaRPr>
          </a:p>
        </p:txBody>
      </p:sp>
      <p:sp>
        <p:nvSpPr>
          <p:cNvPr id="102" name="Text Box 104">
            <a:extLst>
              <a:ext uri="{FF2B5EF4-FFF2-40B4-BE49-F238E27FC236}">
                <a16:creationId xmlns:a16="http://schemas.microsoft.com/office/drawing/2014/main" id="{11519E5A-5181-471F-AD43-273251B15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857" y="30116044"/>
            <a:ext cx="14570625" cy="7633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83089" tIns="41544" rIns="83089" bIns="41544"/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3675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itchFamily="18" charset="0"/>
              </a:rPr>
              <a:t>CHIP</a:t>
            </a:r>
            <a:r>
              <a:rPr lang="ko-KR" altLang="en-US" sz="3675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itchFamily="18" charset="0"/>
              </a:rPr>
              <a:t> </a:t>
            </a:r>
            <a:r>
              <a:rPr lang="en-US" altLang="ko-KR" sz="3675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itchFamily="18" charset="0"/>
              </a:rPr>
              <a:t>IMPLEMENTATION</a:t>
            </a:r>
            <a:endParaRPr lang="en-US" altLang="ko-KR" sz="10996" dirty="0">
              <a:latin typeface="+mn-ea"/>
            </a:endParaRPr>
          </a:p>
        </p:txBody>
      </p:sp>
      <p:sp>
        <p:nvSpPr>
          <p:cNvPr id="103" name="Text Box 104">
            <a:extLst>
              <a:ext uri="{FF2B5EF4-FFF2-40B4-BE49-F238E27FC236}">
                <a16:creationId xmlns:a16="http://schemas.microsoft.com/office/drawing/2014/main" id="{CB5647A1-74EB-4EB3-9150-9FF3D7BCB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9630" y="34699848"/>
            <a:ext cx="14644262" cy="7633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83089" tIns="41544" rIns="83089" bIns="41544"/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3675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itchFamily="18" charset="0"/>
              </a:rPr>
              <a:t>REFERENCE</a:t>
            </a:r>
            <a:endParaRPr lang="en-US" altLang="ko-KR" sz="10996" dirty="0">
              <a:latin typeface="+mn-ea"/>
            </a:endParaRPr>
          </a:p>
        </p:txBody>
      </p:sp>
      <p:sp>
        <p:nvSpPr>
          <p:cNvPr id="104" name="Text Box 104">
            <a:extLst>
              <a:ext uri="{FF2B5EF4-FFF2-40B4-BE49-F238E27FC236}">
                <a16:creationId xmlns:a16="http://schemas.microsoft.com/office/drawing/2014/main" id="{C2C88F81-EC56-478D-8FAF-D7B4A07DA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04" y="20071281"/>
            <a:ext cx="14570625" cy="7633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83089" tIns="41544" rIns="83089" bIns="41544"/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3675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itchFamily="18" charset="0"/>
              </a:rPr>
              <a:t>BACKGROUND</a:t>
            </a:r>
            <a:endParaRPr lang="en-US" altLang="ko-KR" sz="10996" dirty="0">
              <a:latin typeface="+mn-ea"/>
            </a:endParaRPr>
          </a:p>
        </p:txBody>
      </p:sp>
      <p:sp>
        <p:nvSpPr>
          <p:cNvPr id="105" name="Text Box 208">
            <a:extLst>
              <a:ext uri="{FF2B5EF4-FFF2-40B4-BE49-F238E27FC236}">
                <a16:creationId xmlns:a16="http://schemas.microsoft.com/office/drawing/2014/main" id="{14C4354B-3A1E-4012-B178-8269C6ED1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03" y="21097760"/>
            <a:ext cx="13456517" cy="239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089" tIns="41544" rIns="83089" bIns="41544">
            <a:spAutoFit/>
          </a:bodyPr>
          <a:lstStyle>
            <a:lvl1pPr defTabSz="4321175" eaLnBrk="0" hangingPunct="0"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defTabSz="4321175" eaLnBrk="0" hangingPunct="0"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defTabSz="4321175" eaLnBrk="0" hangingPunct="0"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defTabSz="4321175" eaLnBrk="0" hangingPunct="0"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defTabSz="4321175" eaLnBrk="0" hangingPunct="0"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484723" indent="-484723" eaLnBrk="1" latinLnBrk="0" hangingPunct="1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ko-KR" sz="2827" b="1" dirty="0">
                <a:latin typeface="+mn-ea"/>
                <a:ea typeface="+mn-ea"/>
              </a:rPr>
              <a:t>EISC ISA</a:t>
            </a:r>
            <a:r>
              <a:rPr lang="en-US" altLang="ko-KR" sz="2827" b="1" baseline="30000" dirty="0">
                <a:latin typeface="+mn-ea"/>
                <a:ea typeface="+mn-ea"/>
              </a:rPr>
              <a:t>[1]</a:t>
            </a:r>
            <a:endParaRPr lang="en-US" altLang="ko-KR" sz="2827" b="1" dirty="0">
              <a:latin typeface="+mn-ea"/>
              <a:ea typeface="+mn-ea"/>
            </a:endParaRPr>
          </a:p>
          <a:p>
            <a:pPr marL="1534958" lvl="1" indent="-484723" eaLnBrk="1" latinLnBrk="0" hangingPunct="1">
              <a:lnSpc>
                <a:spcPct val="150000"/>
              </a:lnSpc>
              <a:spcBef>
                <a:spcPct val="50000"/>
              </a:spcBef>
              <a:buFont typeface="맑은 고딕" panose="020B0503020000020004" pitchFamily="50" charset="-127"/>
              <a:buChar char="­"/>
            </a:pPr>
            <a:r>
              <a:rPr kumimoji="0" lang="en-US" altLang="ko-KR" sz="2827" dirty="0">
                <a:solidFill>
                  <a:srgbClr val="000000"/>
                </a:solidFill>
                <a:latin typeface="+mn-ea"/>
                <a:ea typeface="+mn-ea"/>
              </a:rPr>
              <a:t>‘EISC’</a:t>
            </a:r>
            <a:r>
              <a:rPr kumimoji="0" lang="ko-KR" altLang="en-US" sz="2827" dirty="0">
                <a:solidFill>
                  <a:srgbClr val="000000"/>
                </a:solidFill>
                <a:latin typeface="+mn-ea"/>
                <a:ea typeface="+mn-ea"/>
              </a:rPr>
              <a:t>는 ‘</a:t>
            </a:r>
            <a:r>
              <a:rPr kumimoji="0" lang="en-US" altLang="ko-KR" sz="2827" dirty="0">
                <a:solidFill>
                  <a:srgbClr val="000000"/>
                </a:solidFill>
                <a:latin typeface="+mn-ea"/>
                <a:ea typeface="+mn-ea"/>
              </a:rPr>
              <a:t>Extendable Instruction Set Computer’</a:t>
            </a:r>
            <a:r>
              <a:rPr kumimoji="0" lang="ko-KR" altLang="en-US" sz="2827" dirty="0">
                <a:solidFill>
                  <a:srgbClr val="000000"/>
                </a:solidFill>
                <a:latin typeface="+mn-ea"/>
                <a:ea typeface="+mn-ea"/>
              </a:rPr>
              <a:t>의 약자</a:t>
            </a:r>
            <a:r>
              <a:rPr kumimoji="0" lang="en-US" altLang="ko-KR" sz="2827" dirty="0">
                <a:solidFill>
                  <a:srgbClr val="000000"/>
                </a:solidFill>
                <a:latin typeface="+mn-ea"/>
                <a:ea typeface="+mn-ea"/>
              </a:rPr>
              <a:t>.</a:t>
            </a:r>
          </a:p>
          <a:p>
            <a:pPr marL="1534958" lvl="1" indent="-484723" eaLnBrk="1" latinLnBrk="0" hangingPunct="1">
              <a:lnSpc>
                <a:spcPct val="150000"/>
              </a:lnSpc>
              <a:spcBef>
                <a:spcPct val="50000"/>
              </a:spcBef>
              <a:buFont typeface="맑은 고딕" panose="020B0503020000020004" pitchFamily="50" charset="-127"/>
              <a:buChar char="­"/>
            </a:pPr>
            <a:r>
              <a:rPr kumimoji="0" lang="en-US" altLang="ko-KR" sz="2827" dirty="0">
                <a:solidFill>
                  <a:srgbClr val="000000"/>
                </a:solidFill>
                <a:latin typeface="+mn-ea"/>
                <a:ea typeface="+mn-ea"/>
              </a:rPr>
              <a:t>‘LERI’</a:t>
            </a:r>
            <a:r>
              <a:rPr kumimoji="0" lang="ko-KR" altLang="en-US" sz="2827" dirty="0">
                <a:solidFill>
                  <a:srgbClr val="000000"/>
                </a:solidFill>
                <a:latin typeface="+mn-ea"/>
                <a:ea typeface="+mn-ea"/>
              </a:rPr>
              <a:t>라는 특수한 명령어를 이용하여 </a:t>
            </a:r>
            <a:r>
              <a:rPr kumimoji="0" lang="en-US" altLang="ko-KR" sz="2827" dirty="0">
                <a:solidFill>
                  <a:srgbClr val="000000"/>
                </a:solidFill>
                <a:latin typeface="+mn-ea"/>
                <a:ea typeface="+mn-ea"/>
              </a:rPr>
              <a:t>immediate </a:t>
            </a:r>
            <a:r>
              <a:rPr kumimoji="0" lang="ko-KR" altLang="en-US" sz="2827" dirty="0">
                <a:solidFill>
                  <a:srgbClr val="000000"/>
                </a:solidFill>
                <a:latin typeface="+mn-ea"/>
                <a:ea typeface="+mn-ea"/>
              </a:rPr>
              <a:t>값을 </a:t>
            </a:r>
            <a:r>
              <a:rPr kumimoji="0" lang="en-US" altLang="ko-KR" sz="2827" dirty="0">
                <a:solidFill>
                  <a:srgbClr val="000000"/>
                </a:solidFill>
                <a:latin typeface="+mn-ea"/>
                <a:ea typeface="+mn-ea"/>
              </a:rPr>
              <a:t>32-bit</a:t>
            </a:r>
            <a:r>
              <a:rPr kumimoji="0" lang="ko-KR" altLang="en-US" sz="2827" dirty="0">
                <a:solidFill>
                  <a:srgbClr val="000000"/>
                </a:solidFill>
                <a:latin typeface="+mn-ea"/>
                <a:ea typeface="+mn-ea"/>
              </a:rPr>
              <a:t>까지 확장</a:t>
            </a:r>
            <a:endParaRPr kumimoji="0" lang="en-US" altLang="ko-KR" sz="2827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grpSp>
        <p:nvGrpSpPr>
          <p:cNvPr id="106" name="그룹 105">
            <a:extLst>
              <a:ext uri="{FF2B5EF4-FFF2-40B4-BE49-F238E27FC236}">
                <a16:creationId xmlns:a16="http://schemas.microsoft.com/office/drawing/2014/main" id="{9196E498-4491-4241-8E65-56EAFB6D9679}"/>
              </a:ext>
            </a:extLst>
          </p:cNvPr>
          <p:cNvGrpSpPr/>
          <p:nvPr/>
        </p:nvGrpSpPr>
        <p:grpSpPr>
          <a:xfrm>
            <a:off x="560546" y="24588443"/>
            <a:ext cx="13963638" cy="3884532"/>
            <a:chOff x="916086" y="3139596"/>
            <a:chExt cx="7750916" cy="1583561"/>
          </a:xfrm>
        </p:grpSpPr>
        <p:grpSp>
          <p:nvGrpSpPr>
            <p:cNvPr id="107" name="그룹 106">
              <a:extLst>
                <a:ext uri="{FF2B5EF4-FFF2-40B4-BE49-F238E27FC236}">
                  <a16:creationId xmlns:a16="http://schemas.microsoft.com/office/drawing/2014/main" id="{379908B3-3681-4BA3-8874-9222B4CED07D}"/>
                </a:ext>
              </a:extLst>
            </p:cNvPr>
            <p:cNvGrpSpPr/>
            <p:nvPr/>
          </p:nvGrpSpPr>
          <p:grpSpPr>
            <a:xfrm>
              <a:off x="1165081" y="3139596"/>
              <a:ext cx="3393652" cy="268609"/>
              <a:chOff x="1152553" y="3103428"/>
              <a:chExt cx="3393652" cy="268609"/>
            </a:xfrm>
          </p:grpSpPr>
          <p:sp>
            <p:nvSpPr>
              <p:cNvPr id="141" name="직사각형 140">
                <a:extLst>
                  <a:ext uri="{FF2B5EF4-FFF2-40B4-BE49-F238E27FC236}">
                    <a16:creationId xmlns:a16="http://schemas.microsoft.com/office/drawing/2014/main" id="{6078CEE7-8D75-43AE-BE11-36477BAEB16D}"/>
                  </a:ext>
                </a:extLst>
              </p:cNvPr>
              <p:cNvSpPr/>
              <p:nvPr/>
            </p:nvSpPr>
            <p:spPr>
              <a:xfrm>
                <a:off x="1678926" y="3103428"/>
                <a:ext cx="180000" cy="26860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14" dirty="0">
                    <a:latin typeface="+mn-ea"/>
                  </a:rPr>
                  <a:t>0</a:t>
                </a:r>
                <a:endParaRPr lang="ko-KR" altLang="en-US" sz="1414" dirty="0">
                  <a:latin typeface="+mn-ea"/>
                </a:endParaRPr>
              </a:p>
            </p:txBody>
          </p:sp>
          <p:sp>
            <p:nvSpPr>
              <p:cNvPr id="142" name="직사각형 141">
                <a:extLst>
                  <a:ext uri="{FF2B5EF4-FFF2-40B4-BE49-F238E27FC236}">
                    <a16:creationId xmlns:a16="http://schemas.microsoft.com/office/drawing/2014/main" id="{2B922A9B-D6D9-4FCD-B467-50CADF2154DA}"/>
                  </a:ext>
                </a:extLst>
              </p:cNvPr>
              <p:cNvSpPr/>
              <p:nvPr/>
            </p:nvSpPr>
            <p:spPr>
              <a:xfrm>
                <a:off x="1858834" y="3103428"/>
                <a:ext cx="180000" cy="26860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14" dirty="0">
                    <a:latin typeface="+mn-ea"/>
                  </a:rPr>
                  <a:t>1</a:t>
                </a:r>
                <a:endParaRPr lang="ko-KR" altLang="en-US" sz="1414" dirty="0">
                  <a:latin typeface="+mn-ea"/>
                </a:endParaRPr>
              </a:p>
            </p:txBody>
          </p:sp>
          <p:sp>
            <p:nvSpPr>
              <p:cNvPr id="143" name="직사각형 142">
                <a:extLst>
                  <a:ext uri="{FF2B5EF4-FFF2-40B4-BE49-F238E27FC236}">
                    <a16:creationId xmlns:a16="http://schemas.microsoft.com/office/drawing/2014/main" id="{913CBF8B-43D0-4271-B610-0A917B9BAADC}"/>
                  </a:ext>
                </a:extLst>
              </p:cNvPr>
              <p:cNvSpPr/>
              <p:nvPr/>
            </p:nvSpPr>
            <p:spPr>
              <a:xfrm>
                <a:off x="2038834" y="3103428"/>
                <a:ext cx="2507371" cy="26860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14" dirty="0">
                    <a:latin typeface="+mn-ea"/>
                  </a:rPr>
                  <a:t>Immediate [13:0]</a:t>
                </a:r>
                <a:endParaRPr lang="ko-KR" altLang="en-US" sz="1414" dirty="0">
                  <a:latin typeface="+mn-ea"/>
                </a:endParaRP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CC1ED943-B7CC-4FFF-89ED-0A53E8A533A7}"/>
                  </a:ext>
                </a:extLst>
              </p:cNvPr>
              <p:cNvSpPr txBox="1"/>
              <p:nvPr/>
            </p:nvSpPr>
            <p:spPr>
              <a:xfrm>
                <a:off x="1152553" y="3157920"/>
                <a:ext cx="329401" cy="144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696" dirty="0">
                    <a:latin typeface="+mn-ea"/>
                  </a:rPr>
                  <a:t>LERI</a:t>
                </a:r>
                <a:endParaRPr lang="ko-KR" altLang="en-US" sz="1696" dirty="0">
                  <a:latin typeface="+mn-ea"/>
                </a:endParaRPr>
              </a:p>
            </p:txBody>
          </p:sp>
        </p:grpSp>
        <p:grpSp>
          <p:nvGrpSpPr>
            <p:cNvPr id="108" name="그룹 107">
              <a:extLst>
                <a:ext uri="{FF2B5EF4-FFF2-40B4-BE49-F238E27FC236}">
                  <a16:creationId xmlns:a16="http://schemas.microsoft.com/office/drawing/2014/main" id="{F3775CB2-5C97-40A1-A581-01405275276A}"/>
                </a:ext>
              </a:extLst>
            </p:cNvPr>
            <p:cNvGrpSpPr/>
            <p:nvPr/>
          </p:nvGrpSpPr>
          <p:grpSpPr>
            <a:xfrm>
              <a:off x="1160980" y="3462686"/>
              <a:ext cx="3397753" cy="268610"/>
              <a:chOff x="1200339" y="3635822"/>
              <a:chExt cx="4282477" cy="360000"/>
            </a:xfrm>
          </p:grpSpPr>
          <p:sp>
            <p:nvSpPr>
              <p:cNvPr id="137" name="직사각형 136">
                <a:extLst>
                  <a:ext uri="{FF2B5EF4-FFF2-40B4-BE49-F238E27FC236}">
                    <a16:creationId xmlns:a16="http://schemas.microsoft.com/office/drawing/2014/main" id="{61B7DC6C-BF7C-4B50-B3D9-1CA3E390DAAD}"/>
                  </a:ext>
                </a:extLst>
              </p:cNvPr>
              <p:cNvSpPr/>
              <p:nvPr/>
            </p:nvSpPr>
            <p:spPr>
              <a:xfrm>
                <a:off x="1872001" y="3635822"/>
                <a:ext cx="226869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14" dirty="0">
                    <a:latin typeface="+mn-ea"/>
                  </a:rPr>
                  <a:t>0</a:t>
                </a:r>
                <a:endParaRPr lang="ko-KR" altLang="en-US" sz="1414" dirty="0">
                  <a:latin typeface="+mn-ea"/>
                </a:endParaRPr>
              </a:p>
            </p:txBody>
          </p:sp>
          <p:sp>
            <p:nvSpPr>
              <p:cNvPr id="138" name="직사각형 137">
                <a:extLst>
                  <a:ext uri="{FF2B5EF4-FFF2-40B4-BE49-F238E27FC236}">
                    <a16:creationId xmlns:a16="http://schemas.microsoft.com/office/drawing/2014/main" id="{413C7689-2282-4CC3-96DD-9957A19B6AB9}"/>
                  </a:ext>
                </a:extLst>
              </p:cNvPr>
              <p:cNvSpPr/>
              <p:nvPr/>
            </p:nvSpPr>
            <p:spPr>
              <a:xfrm>
                <a:off x="2098869" y="3635822"/>
                <a:ext cx="226869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14" dirty="0">
                    <a:latin typeface="+mn-ea"/>
                  </a:rPr>
                  <a:t>1</a:t>
                </a:r>
                <a:endParaRPr lang="ko-KR" altLang="en-US" sz="1414" dirty="0">
                  <a:latin typeface="+mn-ea"/>
                </a:endParaRPr>
              </a:p>
            </p:txBody>
          </p:sp>
          <p:sp>
            <p:nvSpPr>
              <p:cNvPr id="139" name="직사각형 138">
                <a:extLst>
                  <a:ext uri="{FF2B5EF4-FFF2-40B4-BE49-F238E27FC236}">
                    <a16:creationId xmlns:a16="http://schemas.microsoft.com/office/drawing/2014/main" id="{5CDA72B6-459F-4003-9A32-22128E7EDB62}"/>
                  </a:ext>
                </a:extLst>
              </p:cNvPr>
              <p:cNvSpPr/>
              <p:nvPr/>
            </p:nvSpPr>
            <p:spPr>
              <a:xfrm>
                <a:off x="2322563" y="3635822"/>
                <a:ext cx="3160253" cy="3600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14" dirty="0">
                    <a:latin typeface="+mn-ea"/>
                  </a:rPr>
                  <a:t>Immediate [13:0]</a:t>
                </a:r>
                <a:endParaRPr lang="ko-KR" altLang="en-US" sz="1414" dirty="0">
                  <a:latin typeface="+mn-ea"/>
                </a:endParaRP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4243294B-150E-4399-B765-65BD0BDFF174}"/>
                  </a:ext>
                </a:extLst>
              </p:cNvPr>
              <p:cNvSpPr txBox="1"/>
              <p:nvPr/>
            </p:nvSpPr>
            <p:spPr>
              <a:xfrm>
                <a:off x="1200339" y="3691425"/>
                <a:ext cx="415172" cy="1930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696" dirty="0">
                    <a:latin typeface="+mn-ea"/>
                  </a:rPr>
                  <a:t>LERI</a:t>
                </a:r>
                <a:endParaRPr lang="ko-KR" altLang="en-US" sz="1696" dirty="0">
                  <a:latin typeface="+mn-ea"/>
                </a:endParaRPr>
              </a:p>
            </p:txBody>
          </p:sp>
        </p:grpSp>
        <p:sp>
          <p:nvSpPr>
            <p:cNvPr id="109" name="직사각형 108">
              <a:extLst>
                <a:ext uri="{FF2B5EF4-FFF2-40B4-BE49-F238E27FC236}">
                  <a16:creationId xmlns:a16="http://schemas.microsoft.com/office/drawing/2014/main" id="{3DC46DEA-37A5-4F32-825D-63B6D9B2AFD9}"/>
                </a:ext>
              </a:extLst>
            </p:cNvPr>
            <p:cNvSpPr/>
            <p:nvPr/>
          </p:nvSpPr>
          <p:spPr>
            <a:xfrm>
              <a:off x="1691362" y="3784998"/>
              <a:ext cx="180000" cy="26860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414" dirty="0">
                  <a:latin typeface="+mn-ea"/>
                </a:rPr>
                <a:t>1</a:t>
              </a:r>
              <a:endParaRPr lang="ko-KR" altLang="en-US" sz="1414" dirty="0">
                <a:latin typeface="+mn-ea"/>
              </a:endParaRPr>
            </a:p>
          </p:txBody>
        </p:sp>
        <p:sp>
          <p:nvSpPr>
            <p:cNvPr id="110" name="직사각형 109">
              <a:extLst>
                <a:ext uri="{FF2B5EF4-FFF2-40B4-BE49-F238E27FC236}">
                  <a16:creationId xmlns:a16="http://schemas.microsoft.com/office/drawing/2014/main" id="{95770E6D-80A8-41CF-A0DA-17707C3657AF}"/>
                </a:ext>
              </a:extLst>
            </p:cNvPr>
            <p:cNvSpPr/>
            <p:nvPr/>
          </p:nvSpPr>
          <p:spPr>
            <a:xfrm>
              <a:off x="1868690" y="3785000"/>
              <a:ext cx="180000" cy="26860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414" dirty="0">
                  <a:latin typeface="+mn-ea"/>
                </a:rPr>
                <a:t>0</a:t>
              </a:r>
              <a:endParaRPr lang="ko-KR" altLang="en-US" sz="1414" dirty="0">
                <a:latin typeface="+mn-ea"/>
              </a:endParaRPr>
            </a:p>
          </p:txBody>
        </p:sp>
        <p:sp>
          <p:nvSpPr>
            <p:cNvPr id="111" name="직사각형 110">
              <a:extLst>
                <a:ext uri="{FF2B5EF4-FFF2-40B4-BE49-F238E27FC236}">
                  <a16:creationId xmlns:a16="http://schemas.microsoft.com/office/drawing/2014/main" id="{AACD56CC-F81B-4794-93D2-F0B0A586EECA}"/>
                </a:ext>
              </a:extLst>
            </p:cNvPr>
            <p:cNvSpPr/>
            <p:nvPr/>
          </p:nvSpPr>
          <p:spPr>
            <a:xfrm>
              <a:off x="3842928" y="3784998"/>
              <a:ext cx="720000" cy="26860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72" dirty="0">
                  <a:latin typeface="+mn-ea"/>
                </a:rPr>
                <a:t>Immediate [3:0]</a:t>
              </a:r>
              <a:endParaRPr lang="ko-KR" altLang="en-US" sz="1272" dirty="0">
                <a:latin typeface="+mn-ea"/>
              </a:endParaRPr>
            </a:p>
          </p:txBody>
        </p:sp>
        <p:sp>
          <p:nvSpPr>
            <p:cNvPr id="112" name="직사각형 111">
              <a:extLst>
                <a:ext uri="{FF2B5EF4-FFF2-40B4-BE49-F238E27FC236}">
                  <a16:creationId xmlns:a16="http://schemas.microsoft.com/office/drawing/2014/main" id="{89193494-C526-4CCA-9DC2-AECA023ACA7B}"/>
                </a:ext>
              </a:extLst>
            </p:cNvPr>
            <p:cNvSpPr/>
            <p:nvPr/>
          </p:nvSpPr>
          <p:spPr>
            <a:xfrm>
              <a:off x="2048477" y="3785762"/>
              <a:ext cx="180000" cy="2678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414" dirty="0">
                  <a:latin typeface="+mn-ea"/>
                </a:rPr>
                <a:t>1</a:t>
              </a:r>
              <a:endParaRPr lang="ko-KR" altLang="en-US" sz="1414" dirty="0">
                <a:latin typeface="+mn-ea"/>
              </a:endParaRPr>
            </a:p>
          </p:txBody>
        </p:sp>
        <p:sp>
          <p:nvSpPr>
            <p:cNvPr id="113" name="직사각형 112">
              <a:extLst>
                <a:ext uri="{FF2B5EF4-FFF2-40B4-BE49-F238E27FC236}">
                  <a16:creationId xmlns:a16="http://schemas.microsoft.com/office/drawing/2014/main" id="{32A0FDDA-A347-4B2A-87D7-5369ECB33B6A}"/>
                </a:ext>
              </a:extLst>
            </p:cNvPr>
            <p:cNvSpPr/>
            <p:nvPr/>
          </p:nvSpPr>
          <p:spPr>
            <a:xfrm>
              <a:off x="2229070" y="3785755"/>
              <a:ext cx="180000" cy="26860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414" dirty="0">
                  <a:latin typeface="+mn-ea"/>
                </a:rPr>
                <a:t>1</a:t>
              </a:r>
              <a:endParaRPr lang="ko-KR" altLang="en-US" sz="1414" dirty="0">
                <a:latin typeface="+mn-ea"/>
              </a:endParaRPr>
            </a:p>
          </p:txBody>
        </p:sp>
        <p:sp>
          <p:nvSpPr>
            <p:cNvPr id="114" name="직사각형 113">
              <a:extLst>
                <a:ext uri="{FF2B5EF4-FFF2-40B4-BE49-F238E27FC236}">
                  <a16:creationId xmlns:a16="http://schemas.microsoft.com/office/drawing/2014/main" id="{615766F9-5FBE-4864-ADD9-23616F60F87F}"/>
                </a:ext>
              </a:extLst>
            </p:cNvPr>
            <p:cNvSpPr/>
            <p:nvPr/>
          </p:nvSpPr>
          <p:spPr>
            <a:xfrm>
              <a:off x="3122254" y="3784998"/>
              <a:ext cx="720000" cy="26860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414" dirty="0" err="1">
                  <a:latin typeface="+mn-ea"/>
                </a:rPr>
                <a:t>dst</a:t>
              </a:r>
              <a:r>
                <a:rPr lang="en-US" altLang="ko-KR" sz="1414" dirty="0">
                  <a:latin typeface="+mn-ea"/>
                </a:rPr>
                <a:t> [3:0]</a:t>
              </a:r>
              <a:endParaRPr lang="ko-KR" altLang="en-US" sz="1414" dirty="0">
                <a:latin typeface="+mn-ea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E754A8D9-94F8-4D69-A636-C799B7DF41A9}"/>
                </a:ext>
              </a:extLst>
            </p:cNvPr>
            <p:cNvSpPr txBox="1"/>
            <p:nvPr/>
          </p:nvSpPr>
          <p:spPr>
            <a:xfrm>
              <a:off x="1153828" y="3836006"/>
              <a:ext cx="354315" cy="144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96" dirty="0">
                  <a:latin typeface="+mn-ea"/>
                </a:rPr>
                <a:t>ADD</a:t>
              </a:r>
              <a:endParaRPr lang="ko-KR" altLang="en-US" sz="1696" dirty="0">
                <a:latin typeface="+mn-ea"/>
              </a:endParaRPr>
            </a:p>
          </p:txBody>
        </p:sp>
        <p:sp>
          <p:nvSpPr>
            <p:cNvPr id="116" name="직사각형 115">
              <a:extLst>
                <a:ext uri="{FF2B5EF4-FFF2-40B4-BE49-F238E27FC236}">
                  <a16:creationId xmlns:a16="http://schemas.microsoft.com/office/drawing/2014/main" id="{8E448421-BE57-4AA5-956B-D620DAACCD14}"/>
                </a:ext>
              </a:extLst>
            </p:cNvPr>
            <p:cNvSpPr/>
            <p:nvPr/>
          </p:nvSpPr>
          <p:spPr>
            <a:xfrm>
              <a:off x="2408857" y="3785754"/>
              <a:ext cx="180000" cy="26785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414" dirty="0">
                  <a:latin typeface="+mn-ea"/>
                </a:rPr>
                <a:t>1</a:t>
              </a:r>
              <a:endParaRPr lang="ko-KR" altLang="en-US" sz="1414" dirty="0">
                <a:latin typeface="+mn-ea"/>
              </a:endParaRPr>
            </a:p>
          </p:txBody>
        </p:sp>
        <p:sp>
          <p:nvSpPr>
            <p:cNvPr id="117" name="직사각형 116">
              <a:extLst>
                <a:ext uri="{FF2B5EF4-FFF2-40B4-BE49-F238E27FC236}">
                  <a16:creationId xmlns:a16="http://schemas.microsoft.com/office/drawing/2014/main" id="{C0E95304-4304-44E8-9343-4FE41C6CB0A2}"/>
                </a:ext>
              </a:extLst>
            </p:cNvPr>
            <p:cNvSpPr/>
            <p:nvPr/>
          </p:nvSpPr>
          <p:spPr>
            <a:xfrm>
              <a:off x="2585608" y="3785753"/>
              <a:ext cx="180000" cy="26860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414" dirty="0">
                  <a:latin typeface="+mn-ea"/>
                </a:rPr>
                <a:t>0</a:t>
              </a:r>
              <a:endParaRPr lang="ko-KR" altLang="en-US" sz="1414" dirty="0">
                <a:latin typeface="+mn-ea"/>
              </a:endParaRPr>
            </a:p>
          </p:txBody>
        </p:sp>
        <p:sp>
          <p:nvSpPr>
            <p:cNvPr id="118" name="직사각형 117">
              <a:extLst>
                <a:ext uri="{FF2B5EF4-FFF2-40B4-BE49-F238E27FC236}">
                  <a16:creationId xmlns:a16="http://schemas.microsoft.com/office/drawing/2014/main" id="{913D66DD-10E0-4ACC-B2B2-8946464A3D28}"/>
                </a:ext>
              </a:extLst>
            </p:cNvPr>
            <p:cNvSpPr/>
            <p:nvPr/>
          </p:nvSpPr>
          <p:spPr>
            <a:xfrm>
              <a:off x="2765395" y="3785752"/>
              <a:ext cx="180000" cy="26860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414" dirty="0">
                  <a:latin typeface="+mn-ea"/>
                </a:rPr>
                <a:t>0</a:t>
              </a:r>
              <a:endParaRPr lang="ko-KR" altLang="en-US" sz="1414" dirty="0">
                <a:latin typeface="+mn-ea"/>
              </a:endParaRPr>
            </a:p>
          </p:txBody>
        </p:sp>
        <p:sp>
          <p:nvSpPr>
            <p:cNvPr id="119" name="직사각형 118">
              <a:extLst>
                <a:ext uri="{FF2B5EF4-FFF2-40B4-BE49-F238E27FC236}">
                  <a16:creationId xmlns:a16="http://schemas.microsoft.com/office/drawing/2014/main" id="{319E5006-EE34-46C0-81A7-CF03C16BA80D}"/>
                </a:ext>
              </a:extLst>
            </p:cNvPr>
            <p:cNvSpPr/>
            <p:nvPr/>
          </p:nvSpPr>
          <p:spPr>
            <a:xfrm>
              <a:off x="2945549" y="3785000"/>
              <a:ext cx="180000" cy="26860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414" dirty="0">
                  <a:latin typeface="+mn-ea"/>
                </a:rPr>
                <a:t>0</a:t>
              </a:r>
              <a:endParaRPr lang="ko-KR" altLang="en-US" sz="1414" dirty="0">
                <a:latin typeface="+mn-ea"/>
              </a:endParaRPr>
            </a:p>
          </p:txBody>
        </p:sp>
        <p:sp>
          <p:nvSpPr>
            <p:cNvPr id="120" name="아래쪽 화살표 36">
              <a:extLst>
                <a:ext uri="{FF2B5EF4-FFF2-40B4-BE49-F238E27FC236}">
                  <a16:creationId xmlns:a16="http://schemas.microsoft.com/office/drawing/2014/main" id="{C7E631EC-07ED-48C7-AC18-FCB3FCFCB8AA}"/>
                </a:ext>
              </a:extLst>
            </p:cNvPr>
            <p:cNvSpPr/>
            <p:nvPr/>
          </p:nvSpPr>
          <p:spPr>
            <a:xfrm>
              <a:off x="2778553" y="4150977"/>
              <a:ext cx="405000" cy="227798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0996">
                <a:latin typeface="+mn-ea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2688852F-F0DD-49A3-9F78-4522E283AABE}"/>
                </a:ext>
              </a:extLst>
            </p:cNvPr>
            <p:cNvSpPr txBox="1"/>
            <p:nvPr/>
          </p:nvSpPr>
          <p:spPr>
            <a:xfrm>
              <a:off x="916086" y="4452157"/>
              <a:ext cx="668412" cy="2504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96" dirty="0">
                  <a:latin typeface="+mn-ea"/>
                </a:rPr>
                <a:t>Decoded</a:t>
              </a:r>
              <a:br>
                <a:rPr lang="en-US" altLang="ko-KR" sz="1696" dirty="0">
                  <a:latin typeface="+mn-ea"/>
                </a:rPr>
              </a:br>
              <a:r>
                <a:rPr lang="en-US" altLang="ko-KR" sz="1696" dirty="0">
                  <a:latin typeface="+mn-ea"/>
                </a:rPr>
                <a:t>Command</a:t>
              </a:r>
              <a:endParaRPr lang="ko-KR" altLang="en-US" sz="1696" dirty="0">
                <a:latin typeface="+mn-ea"/>
              </a:endParaRPr>
            </a:p>
          </p:txBody>
        </p:sp>
        <p:grpSp>
          <p:nvGrpSpPr>
            <p:cNvPr id="122" name="그룹 121">
              <a:extLst>
                <a:ext uri="{FF2B5EF4-FFF2-40B4-BE49-F238E27FC236}">
                  <a16:creationId xmlns:a16="http://schemas.microsoft.com/office/drawing/2014/main" id="{50A639FD-D3A2-4B01-8B6E-92820DC3C8B7}"/>
                </a:ext>
              </a:extLst>
            </p:cNvPr>
            <p:cNvGrpSpPr/>
            <p:nvPr/>
          </p:nvGrpSpPr>
          <p:grpSpPr>
            <a:xfrm>
              <a:off x="3586865" y="4453212"/>
              <a:ext cx="5080137" cy="268609"/>
              <a:chOff x="3586865" y="4453212"/>
              <a:chExt cx="5080137" cy="268609"/>
            </a:xfrm>
          </p:grpSpPr>
          <p:sp>
            <p:nvSpPr>
              <p:cNvPr id="133" name="직사각형 132">
                <a:extLst>
                  <a:ext uri="{FF2B5EF4-FFF2-40B4-BE49-F238E27FC236}">
                    <a16:creationId xmlns:a16="http://schemas.microsoft.com/office/drawing/2014/main" id="{CA3FBBEE-B21F-47DC-A148-9838F79D7557}"/>
                  </a:ext>
                </a:extLst>
              </p:cNvPr>
              <p:cNvSpPr/>
              <p:nvPr/>
            </p:nvSpPr>
            <p:spPr>
              <a:xfrm>
                <a:off x="3586865" y="4453212"/>
                <a:ext cx="2222371" cy="26860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sz="10996" dirty="0">
                  <a:latin typeface="+mn-ea"/>
                </a:endParaRPr>
              </a:p>
            </p:txBody>
          </p:sp>
          <p:sp>
            <p:nvSpPr>
              <p:cNvPr id="134" name="직사각형 133">
                <a:extLst>
                  <a:ext uri="{FF2B5EF4-FFF2-40B4-BE49-F238E27FC236}">
                    <a16:creationId xmlns:a16="http://schemas.microsoft.com/office/drawing/2014/main" id="{90E8BC58-43ED-4DDF-899E-2FE5C627FD50}"/>
                  </a:ext>
                </a:extLst>
              </p:cNvPr>
              <p:cNvSpPr/>
              <p:nvPr/>
            </p:nvSpPr>
            <p:spPr>
              <a:xfrm>
                <a:off x="5809236" y="4453212"/>
                <a:ext cx="2222371" cy="26860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sz="10996" dirty="0">
                  <a:latin typeface="+mn-ea"/>
                </a:endParaRPr>
              </a:p>
            </p:txBody>
          </p:sp>
          <p:sp>
            <p:nvSpPr>
              <p:cNvPr id="135" name="직사각형 134">
                <a:extLst>
                  <a:ext uri="{FF2B5EF4-FFF2-40B4-BE49-F238E27FC236}">
                    <a16:creationId xmlns:a16="http://schemas.microsoft.com/office/drawing/2014/main" id="{743E9536-9845-4787-9987-C835E16EA491}"/>
                  </a:ext>
                </a:extLst>
              </p:cNvPr>
              <p:cNvSpPr/>
              <p:nvPr/>
            </p:nvSpPr>
            <p:spPr>
              <a:xfrm>
                <a:off x="8026682" y="4453212"/>
                <a:ext cx="634963" cy="26860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sz="10996" dirty="0">
                  <a:latin typeface="+mn-ea"/>
                </a:endParaRPr>
              </a:p>
            </p:txBody>
          </p:sp>
          <p:sp>
            <p:nvSpPr>
              <p:cNvPr id="136" name="직사각형 135">
                <a:extLst>
                  <a:ext uri="{FF2B5EF4-FFF2-40B4-BE49-F238E27FC236}">
                    <a16:creationId xmlns:a16="http://schemas.microsoft.com/office/drawing/2014/main" id="{C190AF3C-1617-4B98-85E6-DB5AB9EFB49A}"/>
                  </a:ext>
                </a:extLst>
              </p:cNvPr>
              <p:cNvSpPr/>
              <p:nvPr/>
            </p:nvSpPr>
            <p:spPr>
              <a:xfrm>
                <a:off x="3587298" y="4453212"/>
                <a:ext cx="5079704" cy="268609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14" dirty="0">
                    <a:latin typeface="+mn-ea"/>
                  </a:rPr>
                  <a:t>Sign extended Immediate [31:0] =&gt; 32bit Immediate</a:t>
                </a:r>
                <a:endParaRPr lang="ko-KR" altLang="en-US" sz="1414" dirty="0">
                  <a:latin typeface="+mn-ea"/>
                </a:endParaRPr>
              </a:p>
            </p:txBody>
          </p:sp>
        </p:grpSp>
        <p:grpSp>
          <p:nvGrpSpPr>
            <p:cNvPr id="123" name="그룹 122">
              <a:extLst>
                <a:ext uri="{FF2B5EF4-FFF2-40B4-BE49-F238E27FC236}">
                  <a16:creationId xmlns:a16="http://schemas.microsoft.com/office/drawing/2014/main" id="{9119F1B3-E762-4E53-AF16-F7DE1DA9B6B8}"/>
                </a:ext>
              </a:extLst>
            </p:cNvPr>
            <p:cNvGrpSpPr/>
            <p:nvPr/>
          </p:nvGrpSpPr>
          <p:grpSpPr>
            <a:xfrm>
              <a:off x="1692083" y="4453791"/>
              <a:ext cx="1894565" cy="269366"/>
              <a:chOff x="1435035" y="4451237"/>
              <a:chExt cx="2150892" cy="269366"/>
            </a:xfrm>
          </p:grpSpPr>
          <p:sp>
            <p:nvSpPr>
              <p:cNvPr id="124" name="직사각형 123">
                <a:extLst>
                  <a:ext uri="{FF2B5EF4-FFF2-40B4-BE49-F238E27FC236}">
                    <a16:creationId xmlns:a16="http://schemas.microsoft.com/office/drawing/2014/main" id="{A9BB6B0F-8407-492B-9DCF-D2D99CFC9974}"/>
                  </a:ext>
                </a:extLst>
              </p:cNvPr>
              <p:cNvSpPr/>
              <p:nvPr/>
            </p:nvSpPr>
            <p:spPr>
              <a:xfrm>
                <a:off x="1435035" y="4451237"/>
                <a:ext cx="180000" cy="26860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14" dirty="0">
                    <a:latin typeface="+mn-ea"/>
                  </a:rPr>
                  <a:t>1</a:t>
                </a:r>
                <a:endParaRPr lang="ko-KR" altLang="en-US" sz="1414" dirty="0">
                  <a:latin typeface="+mn-ea"/>
                </a:endParaRPr>
              </a:p>
            </p:txBody>
          </p:sp>
          <p:sp>
            <p:nvSpPr>
              <p:cNvPr id="125" name="직사각형 124">
                <a:extLst>
                  <a:ext uri="{FF2B5EF4-FFF2-40B4-BE49-F238E27FC236}">
                    <a16:creationId xmlns:a16="http://schemas.microsoft.com/office/drawing/2014/main" id="{2C932475-8E73-468B-AC59-EC78ABB549A0}"/>
                  </a:ext>
                </a:extLst>
              </p:cNvPr>
              <p:cNvSpPr/>
              <p:nvPr/>
            </p:nvSpPr>
            <p:spPr>
              <a:xfrm>
                <a:off x="1612363" y="4451239"/>
                <a:ext cx="180000" cy="26860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14" dirty="0">
                    <a:latin typeface="+mn-ea"/>
                  </a:rPr>
                  <a:t>0</a:t>
                </a:r>
                <a:endParaRPr lang="ko-KR" altLang="en-US" sz="1414" dirty="0">
                  <a:latin typeface="+mn-ea"/>
                </a:endParaRPr>
              </a:p>
            </p:txBody>
          </p:sp>
          <p:sp>
            <p:nvSpPr>
              <p:cNvPr id="126" name="직사각형 125">
                <a:extLst>
                  <a:ext uri="{FF2B5EF4-FFF2-40B4-BE49-F238E27FC236}">
                    <a16:creationId xmlns:a16="http://schemas.microsoft.com/office/drawing/2014/main" id="{76E3B3AB-179E-477E-868F-EC2A22D6A899}"/>
                  </a:ext>
                </a:extLst>
              </p:cNvPr>
              <p:cNvSpPr/>
              <p:nvPr/>
            </p:nvSpPr>
            <p:spPr>
              <a:xfrm>
                <a:off x="1792150" y="4452001"/>
                <a:ext cx="180000" cy="26784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14" dirty="0">
                    <a:latin typeface="+mn-ea"/>
                  </a:rPr>
                  <a:t>1</a:t>
                </a:r>
                <a:endParaRPr lang="ko-KR" altLang="en-US" sz="1414" dirty="0">
                  <a:latin typeface="+mn-ea"/>
                </a:endParaRPr>
              </a:p>
            </p:txBody>
          </p:sp>
          <p:sp>
            <p:nvSpPr>
              <p:cNvPr id="127" name="직사각형 126">
                <a:extLst>
                  <a:ext uri="{FF2B5EF4-FFF2-40B4-BE49-F238E27FC236}">
                    <a16:creationId xmlns:a16="http://schemas.microsoft.com/office/drawing/2014/main" id="{AC4B6957-741B-4AAA-9042-79C62D2F7036}"/>
                  </a:ext>
                </a:extLst>
              </p:cNvPr>
              <p:cNvSpPr/>
              <p:nvPr/>
            </p:nvSpPr>
            <p:spPr>
              <a:xfrm>
                <a:off x="1972743" y="4451994"/>
                <a:ext cx="180000" cy="26860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14" dirty="0">
                    <a:latin typeface="+mn-ea"/>
                  </a:rPr>
                  <a:t>1</a:t>
                </a:r>
                <a:endParaRPr lang="ko-KR" altLang="en-US" sz="1414" dirty="0">
                  <a:latin typeface="+mn-ea"/>
                </a:endParaRPr>
              </a:p>
            </p:txBody>
          </p:sp>
          <p:sp>
            <p:nvSpPr>
              <p:cNvPr id="128" name="직사각형 127">
                <a:extLst>
                  <a:ext uri="{FF2B5EF4-FFF2-40B4-BE49-F238E27FC236}">
                    <a16:creationId xmlns:a16="http://schemas.microsoft.com/office/drawing/2014/main" id="{DEEB642D-8B4A-4D44-9B45-763AFE1677C8}"/>
                  </a:ext>
                </a:extLst>
              </p:cNvPr>
              <p:cNvSpPr/>
              <p:nvPr/>
            </p:nvSpPr>
            <p:spPr>
              <a:xfrm>
                <a:off x="2865927" y="4451237"/>
                <a:ext cx="720000" cy="26860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14" dirty="0" err="1">
                    <a:latin typeface="+mn-ea"/>
                  </a:rPr>
                  <a:t>dst</a:t>
                </a:r>
                <a:r>
                  <a:rPr lang="en-US" altLang="ko-KR" sz="1414" dirty="0">
                    <a:latin typeface="+mn-ea"/>
                  </a:rPr>
                  <a:t> [3:0]</a:t>
                </a:r>
                <a:endParaRPr lang="ko-KR" altLang="en-US" sz="1414" dirty="0">
                  <a:latin typeface="+mn-ea"/>
                </a:endParaRPr>
              </a:p>
            </p:txBody>
          </p:sp>
          <p:sp>
            <p:nvSpPr>
              <p:cNvPr id="129" name="직사각형 128">
                <a:extLst>
                  <a:ext uri="{FF2B5EF4-FFF2-40B4-BE49-F238E27FC236}">
                    <a16:creationId xmlns:a16="http://schemas.microsoft.com/office/drawing/2014/main" id="{D0EDAA72-78B8-492F-9E4E-6430F3386FE2}"/>
                  </a:ext>
                </a:extLst>
              </p:cNvPr>
              <p:cNvSpPr/>
              <p:nvPr/>
            </p:nvSpPr>
            <p:spPr>
              <a:xfrm>
                <a:off x="2152530" y="4451993"/>
                <a:ext cx="180000" cy="26785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14" dirty="0">
                    <a:latin typeface="+mn-ea"/>
                  </a:rPr>
                  <a:t>1</a:t>
                </a:r>
                <a:endParaRPr lang="ko-KR" altLang="en-US" sz="1414" dirty="0">
                  <a:latin typeface="+mn-ea"/>
                </a:endParaRPr>
              </a:p>
            </p:txBody>
          </p:sp>
          <p:sp>
            <p:nvSpPr>
              <p:cNvPr id="130" name="직사각형 129">
                <a:extLst>
                  <a:ext uri="{FF2B5EF4-FFF2-40B4-BE49-F238E27FC236}">
                    <a16:creationId xmlns:a16="http://schemas.microsoft.com/office/drawing/2014/main" id="{427DFF4F-942B-47E4-8CEA-92E7E09F389E}"/>
                  </a:ext>
                </a:extLst>
              </p:cNvPr>
              <p:cNvSpPr/>
              <p:nvPr/>
            </p:nvSpPr>
            <p:spPr>
              <a:xfrm>
                <a:off x="2329281" y="4451992"/>
                <a:ext cx="180000" cy="26860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14" dirty="0">
                    <a:latin typeface="+mn-ea"/>
                  </a:rPr>
                  <a:t>0</a:t>
                </a:r>
                <a:endParaRPr lang="ko-KR" altLang="en-US" sz="1414" dirty="0">
                  <a:latin typeface="+mn-ea"/>
                </a:endParaRPr>
              </a:p>
            </p:txBody>
          </p:sp>
          <p:sp>
            <p:nvSpPr>
              <p:cNvPr id="131" name="직사각형 130">
                <a:extLst>
                  <a:ext uri="{FF2B5EF4-FFF2-40B4-BE49-F238E27FC236}">
                    <a16:creationId xmlns:a16="http://schemas.microsoft.com/office/drawing/2014/main" id="{0A0BFEAC-BB93-4053-B31E-3BDB5D6E09FA}"/>
                  </a:ext>
                </a:extLst>
              </p:cNvPr>
              <p:cNvSpPr/>
              <p:nvPr/>
            </p:nvSpPr>
            <p:spPr>
              <a:xfrm>
                <a:off x="2509068" y="4451991"/>
                <a:ext cx="180000" cy="26860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14" dirty="0">
                    <a:latin typeface="+mn-ea"/>
                  </a:rPr>
                  <a:t>0</a:t>
                </a:r>
                <a:endParaRPr lang="ko-KR" altLang="en-US" sz="1414" dirty="0">
                  <a:latin typeface="+mn-ea"/>
                </a:endParaRPr>
              </a:p>
            </p:txBody>
          </p:sp>
          <p:sp>
            <p:nvSpPr>
              <p:cNvPr id="132" name="직사각형 131">
                <a:extLst>
                  <a:ext uri="{FF2B5EF4-FFF2-40B4-BE49-F238E27FC236}">
                    <a16:creationId xmlns:a16="http://schemas.microsoft.com/office/drawing/2014/main" id="{5B297419-AA88-4EF7-8EBC-5043F163E1BD}"/>
                  </a:ext>
                </a:extLst>
              </p:cNvPr>
              <p:cNvSpPr/>
              <p:nvPr/>
            </p:nvSpPr>
            <p:spPr>
              <a:xfrm>
                <a:off x="2689222" y="4451239"/>
                <a:ext cx="180000" cy="26860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14" dirty="0">
                    <a:latin typeface="+mn-ea"/>
                  </a:rPr>
                  <a:t>0</a:t>
                </a:r>
                <a:endParaRPr lang="ko-KR" altLang="en-US" sz="1414" dirty="0">
                  <a:latin typeface="+mn-ea"/>
                </a:endParaRPr>
              </a:p>
            </p:txBody>
          </p:sp>
        </p:grp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52F149DF-263F-4837-891A-9E0DCF8C8667}"/>
              </a:ext>
            </a:extLst>
          </p:cNvPr>
          <p:cNvSpPr txBox="1"/>
          <p:nvPr/>
        </p:nvSpPr>
        <p:spPr>
          <a:xfrm>
            <a:off x="1078196" y="28859985"/>
            <a:ext cx="13195199" cy="48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44" b="1" dirty="0">
                <a:latin typeface="+mn-ea"/>
              </a:rPr>
              <a:t>그림 </a:t>
            </a:r>
            <a:r>
              <a:rPr lang="en-US" altLang="ko-KR" sz="2544" b="1" dirty="0">
                <a:latin typeface="+mn-ea"/>
              </a:rPr>
              <a:t>2. LERI </a:t>
            </a:r>
            <a:r>
              <a:rPr lang="ko-KR" altLang="en-US" sz="2544" b="1" dirty="0">
                <a:latin typeface="+mn-ea"/>
              </a:rPr>
              <a:t>명령어를 이용하여 </a:t>
            </a:r>
            <a:r>
              <a:rPr lang="en-US" altLang="ko-KR" sz="2544" b="1" dirty="0">
                <a:latin typeface="+mn-ea"/>
              </a:rPr>
              <a:t>ADD </a:t>
            </a:r>
            <a:r>
              <a:rPr lang="ko-KR" altLang="en-US" sz="2544" b="1" dirty="0">
                <a:latin typeface="+mn-ea"/>
              </a:rPr>
              <a:t>명령어의 </a:t>
            </a:r>
            <a:r>
              <a:rPr lang="en-US" altLang="ko-KR" sz="2544" b="1" dirty="0">
                <a:latin typeface="+mn-ea"/>
              </a:rPr>
              <a:t>immediate </a:t>
            </a:r>
            <a:r>
              <a:rPr lang="ko-KR" altLang="en-US" sz="2544" b="1" dirty="0">
                <a:latin typeface="+mn-ea"/>
              </a:rPr>
              <a:t>값을 확장한 예제</a:t>
            </a:r>
          </a:p>
        </p:txBody>
      </p:sp>
      <p:sp>
        <p:nvSpPr>
          <p:cNvPr id="146" name="Rectangle 206">
            <a:extLst>
              <a:ext uri="{FF2B5EF4-FFF2-40B4-BE49-F238E27FC236}">
                <a16:creationId xmlns:a16="http://schemas.microsoft.com/office/drawing/2014/main" id="{4B8FB2F7-CD02-4B4D-8C4B-D2F17C70E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28" y="31235741"/>
            <a:ext cx="14672952" cy="970497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089" tIns="41544" rIns="83089" bIns="41544"/>
          <a:lstStyle/>
          <a:p>
            <a:pPr defTabSz="3924914"/>
            <a:endParaRPr lang="ko-KR" altLang="ko-KR" sz="10996">
              <a:latin typeface="+mn-ea"/>
            </a:endParaRPr>
          </a:p>
        </p:txBody>
      </p:sp>
      <p:sp>
        <p:nvSpPr>
          <p:cNvPr id="147" name="Text Box 208">
            <a:extLst>
              <a:ext uri="{FF2B5EF4-FFF2-40B4-BE49-F238E27FC236}">
                <a16:creationId xmlns:a16="http://schemas.microsoft.com/office/drawing/2014/main" id="{D823BE67-F45C-4EBE-8BDB-448D8AFDE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546" y="31230555"/>
            <a:ext cx="14530913" cy="326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089" tIns="41544" rIns="83089" bIns="41544">
            <a:spAutoFit/>
          </a:bodyPr>
          <a:lstStyle>
            <a:lvl1pPr defTabSz="4321175" eaLnBrk="0" hangingPunct="0"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defTabSz="4321175" eaLnBrk="0" hangingPunct="0"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defTabSz="4321175" eaLnBrk="0" hangingPunct="0"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defTabSz="4321175" eaLnBrk="0" hangingPunct="0"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defTabSz="4321175" eaLnBrk="0" hangingPunct="0"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484723" indent="-484723" eaLnBrk="1" latinLnBrk="0" hangingPunct="1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ko-KR" altLang="en-US" sz="2827" b="1" dirty="0">
                <a:latin typeface="+mn-ea"/>
                <a:ea typeface="+mn-ea"/>
              </a:rPr>
              <a:t>공정 </a:t>
            </a:r>
            <a:r>
              <a:rPr lang="en-US" altLang="ko-KR" sz="2827" b="1" dirty="0">
                <a:latin typeface="+mn-ea"/>
                <a:ea typeface="+mn-ea"/>
              </a:rPr>
              <a:t>: </a:t>
            </a:r>
            <a:r>
              <a:rPr lang="ko-KR" altLang="en-US" sz="2827" dirty="0">
                <a:latin typeface="+mn-ea"/>
                <a:ea typeface="+mn-ea"/>
              </a:rPr>
              <a:t>삼성전자 </a:t>
            </a:r>
            <a:r>
              <a:rPr lang="en-US" altLang="ko-KR" sz="2827" dirty="0">
                <a:latin typeface="+mn-ea"/>
                <a:ea typeface="+mn-ea"/>
              </a:rPr>
              <a:t>65nm [2]</a:t>
            </a:r>
          </a:p>
          <a:p>
            <a:pPr marL="484723" indent="-484723" eaLnBrk="1" latinLnBrk="0" hangingPunct="1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ko-KR" sz="2827" b="1" dirty="0">
                <a:latin typeface="+mn-ea"/>
                <a:ea typeface="+mn-ea"/>
              </a:rPr>
              <a:t>MPW : </a:t>
            </a:r>
            <a:r>
              <a:rPr lang="en-US" altLang="ko-KR" sz="2827" dirty="0">
                <a:latin typeface="+mn-ea"/>
                <a:ea typeface="+mn-ea"/>
              </a:rPr>
              <a:t>IDEC</a:t>
            </a:r>
            <a:r>
              <a:rPr lang="ko-KR" altLang="en-US" sz="2827" dirty="0">
                <a:latin typeface="+mn-ea"/>
                <a:ea typeface="+mn-ea"/>
              </a:rPr>
              <a:t> </a:t>
            </a:r>
            <a:r>
              <a:rPr lang="en-US" altLang="ko-KR" sz="2827" dirty="0">
                <a:latin typeface="+mn-ea"/>
                <a:ea typeface="+mn-ea"/>
              </a:rPr>
              <a:t>MPW S65-1801</a:t>
            </a:r>
          </a:p>
          <a:p>
            <a:pPr marL="484723" indent="-484723" eaLnBrk="1" latinLnBrk="0" hangingPunct="1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ko-KR" altLang="en-US" sz="2827" b="1" dirty="0">
                <a:latin typeface="+mn-ea"/>
                <a:ea typeface="+mn-ea"/>
              </a:rPr>
              <a:t>스탠다드 셀</a:t>
            </a:r>
            <a:r>
              <a:rPr lang="ko-KR" altLang="en-US" sz="2827" dirty="0">
                <a:latin typeface="+mn-ea"/>
                <a:ea typeface="+mn-ea"/>
              </a:rPr>
              <a:t> </a:t>
            </a:r>
            <a:r>
              <a:rPr lang="en-US" altLang="ko-KR" sz="2827" dirty="0">
                <a:latin typeface="+mn-ea"/>
                <a:ea typeface="+mn-ea"/>
              </a:rPr>
              <a:t>: </a:t>
            </a:r>
            <a:r>
              <a:rPr lang="ko-KR" altLang="en-US" sz="2827" dirty="0">
                <a:latin typeface="+mn-ea"/>
                <a:ea typeface="+mn-ea"/>
              </a:rPr>
              <a:t>삼선전자 </a:t>
            </a:r>
            <a:r>
              <a:rPr lang="en-US" altLang="ko-KR" sz="2827" dirty="0">
                <a:latin typeface="+mn-ea"/>
                <a:ea typeface="+mn-ea"/>
              </a:rPr>
              <a:t>65nm CMOS10LP-RVT Process 1.2V Standard Cell Library</a:t>
            </a:r>
          </a:p>
          <a:p>
            <a:pPr marL="484723" indent="-484723" eaLnBrk="1" latinLnBrk="0" hangingPunct="1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ko-KR" altLang="en-US" sz="2827" b="1" dirty="0">
                <a:latin typeface="+mn-ea"/>
                <a:ea typeface="+mn-ea"/>
              </a:rPr>
              <a:t>디자인</a:t>
            </a:r>
            <a:r>
              <a:rPr lang="ko-KR" altLang="en-US" sz="2827" dirty="0">
                <a:latin typeface="+mn-ea"/>
                <a:ea typeface="+mn-ea"/>
              </a:rPr>
              <a:t> </a:t>
            </a:r>
            <a:r>
              <a:rPr lang="en-US" altLang="ko-KR" sz="2827" dirty="0">
                <a:latin typeface="+mn-ea"/>
                <a:ea typeface="+mn-ea"/>
              </a:rPr>
              <a:t>: EISC </a:t>
            </a:r>
            <a:r>
              <a:rPr lang="ko-KR" altLang="en-US" sz="2827" dirty="0">
                <a:latin typeface="+mn-ea"/>
                <a:ea typeface="+mn-ea"/>
              </a:rPr>
              <a:t>프로세서</a:t>
            </a:r>
            <a:r>
              <a:rPr lang="en-US" altLang="ko-KR" sz="2827" dirty="0">
                <a:latin typeface="+mn-ea"/>
                <a:ea typeface="+mn-ea"/>
              </a:rPr>
              <a:t> [1]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2211AD5-8C4D-418B-81BF-3914298960BD}"/>
              </a:ext>
            </a:extLst>
          </p:cNvPr>
          <p:cNvSpPr txBox="1"/>
          <p:nvPr/>
        </p:nvSpPr>
        <p:spPr>
          <a:xfrm>
            <a:off x="15842069" y="31547605"/>
            <a:ext cx="7938776" cy="4838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2544" b="1" dirty="0">
                <a:latin typeface="+mn-ea"/>
              </a:rPr>
              <a:t>그림 </a:t>
            </a:r>
            <a:r>
              <a:rPr lang="en-US" altLang="ko-KR" sz="2544" b="1" dirty="0">
                <a:latin typeface="+mn-ea"/>
              </a:rPr>
              <a:t>6. </a:t>
            </a:r>
            <a:r>
              <a:rPr lang="ko-KR" altLang="en-US" sz="2544" b="1" dirty="0">
                <a:latin typeface="+mn-ea"/>
              </a:rPr>
              <a:t>테스트 보드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C19D1524-5000-4218-BB82-AE2FB892E342}"/>
              </a:ext>
            </a:extLst>
          </p:cNvPr>
          <p:cNvSpPr txBox="1"/>
          <p:nvPr/>
        </p:nvSpPr>
        <p:spPr>
          <a:xfrm>
            <a:off x="962225" y="40151514"/>
            <a:ext cx="6106751" cy="48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44" b="1" dirty="0">
                <a:latin typeface="+mn-ea"/>
              </a:rPr>
              <a:t>그림 </a:t>
            </a:r>
            <a:r>
              <a:rPr lang="en-US" altLang="ko-KR" sz="2544" b="1" dirty="0">
                <a:latin typeface="+mn-ea"/>
              </a:rPr>
              <a:t>3. </a:t>
            </a:r>
            <a:r>
              <a:rPr lang="ko-KR" altLang="en-US" sz="2544" b="1" dirty="0">
                <a:latin typeface="+mn-ea"/>
              </a:rPr>
              <a:t>프로세서 레이아웃</a:t>
            </a:r>
          </a:p>
        </p:txBody>
      </p:sp>
      <p:sp>
        <p:nvSpPr>
          <p:cNvPr id="150" name="Text Box 208">
            <a:extLst>
              <a:ext uri="{FF2B5EF4-FFF2-40B4-BE49-F238E27FC236}">
                <a16:creationId xmlns:a16="http://schemas.microsoft.com/office/drawing/2014/main" id="{16BF4782-E455-457F-B013-619F9FBC3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60880" y="19304517"/>
            <a:ext cx="13822580" cy="239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089" tIns="41544" rIns="83089" bIns="41544">
            <a:spAutoFit/>
          </a:bodyPr>
          <a:lstStyle>
            <a:lvl1pPr defTabSz="4321175" eaLnBrk="0" hangingPunct="0"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defTabSz="4321175" eaLnBrk="0" hangingPunct="0"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defTabSz="4321175" eaLnBrk="0" hangingPunct="0"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defTabSz="4321175" eaLnBrk="0" hangingPunct="0"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defTabSz="4321175" eaLnBrk="0" hangingPunct="0"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484723" indent="-484723" eaLnBrk="1" latinLnBrk="0" hangingPunct="1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kumimoji="0" lang="en-US" altLang="ko-KR" sz="2827" b="1" dirty="0">
                <a:solidFill>
                  <a:srgbClr val="000000"/>
                </a:solidFill>
                <a:latin typeface="+mn-ea"/>
                <a:ea typeface="+mn-ea"/>
              </a:rPr>
              <a:t>Chip </a:t>
            </a:r>
            <a:r>
              <a:rPr kumimoji="0" lang="ko-KR" altLang="en-US" sz="2827" b="1" dirty="0">
                <a:solidFill>
                  <a:srgbClr val="000000"/>
                </a:solidFill>
                <a:latin typeface="+mn-ea"/>
                <a:ea typeface="+mn-ea"/>
              </a:rPr>
              <a:t>테스트</a:t>
            </a:r>
          </a:p>
          <a:p>
            <a:pPr marL="1534958" lvl="1" indent="-484723" eaLnBrk="1" latinLnBrk="0" hangingPunct="1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kumimoji="0" lang="ko-KR" altLang="en-US" sz="2827" dirty="0">
                <a:solidFill>
                  <a:srgbClr val="000000"/>
                </a:solidFill>
                <a:latin typeface="+mn-ea"/>
                <a:ea typeface="+mn-ea"/>
              </a:rPr>
              <a:t>테스트 보드를 제작하여 </a:t>
            </a:r>
            <a:r>
              <a:rPr kumimoji="0" lang="en-US" altLang="ko-KR" sz="2827" dirty="0">
                <a:solidFill>
                  <a:srgbClr val="000000"/>
                </a:solidFill>
                <a:latin typeface="+mn-ea"/>
                <a:ea typeface="+mn-ea"/>
              </a:rPr>
              <a:t>Chip</a:t>
            </a:r>
            <a:r>
              <a:rPr kumimoji="0" lang="ko-KR" altLang="en-US" sz="2827" dirty="0">
                <a:solidFill>
                  <a:srgbClr val="000000"/>
                </a:solidFill>
                <a:latin typeface="+mn-ea"/>
                <a:ea typeface="+mn-ea"/>
              </a:rPr>
              <a:t> 테스트를 진행</a:t>
            </a:r>
            <a:endParaRPr kumimoji="0" lang="en-US" altLang="ko-KR" sz="2827" dirty="0">
              <a:solidFill>
                <a:srgbClr val="000000"/>
              </a:solidFill>
              <a:latin typeface="+mn-ea"/>
              <a:ea typeface="+mn-ea"/>
            </a:endParaRPr>
          </a:p>
          <a:p>
            <a:pPr marL="1534958" lvl="1" indent="-484723" eaLnBrk="1" latinLnBrk="0" hangingPunct="1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kumimoji="0" lang="ko-KR" altLang="en-US" sz="2827" dirty="0">
                <a:solidFill>
                  <a:srgbClr val="000000"/>
                </a:solidFill>
                <a:latin typeface="+mn-ea"/>
                <a:ea typeface="+mn-ea"/>
              </a:rPr>
              <a:t>테스트 결과 코어전압 </a:t>
            </a:r>
            <a:r>
              <a:rPr kumimoji="0" lang="en-US" altLang="ko-KR" sz="2827" dirty="0">
                <a:solidFill>
                  <a:srgbClr val="000000"/>
                </a:solidFill>
                <a:latin typeface="+mn-ea"/>
                <a:ea typeface="+mn-ea"/>
              </a:rPr>
              <a:t>1.23V</a:t>
            </a:r>
            <a:r>
              <a:rPr kumimoji="0" lang="ko-KR" altLang="en-US" sz="2827" dirty="0">
                <a:solidFill>
                  <a:srgbClr val="000000"/>
                </a:solidFill>
                <a:latin typeface="+mn-ea"/>
                <a:ea typeface="+mn-ea"/>
              </a:rPr>
              <a:t>에서 최대 동작주파수가 </a:t>
            </a:r>
            <a:r>
              <a:rPr kumimoji="0" lang="en-US" altLang="ko-KR" sz="2827" dirty="0">
                <a:solidFill>
                  <a:srgbClr val="000000"/>
                </a:solidFill>
                <a:latin typeface="+mn-ea"/>
                <a:ea typeface="+mn-ea"/>
              </a:rPr>
              <a:t>75.6MHz</a:t>
            </a:r>
            <a:r>
              <a:rPr kumimoji="0" lang="ko-KR" altLang="en-US" sz="2827" dirty="0">
                <a:solidFill>
                  <a:srgbClr val="000000"/>
                </a:solidFill>
                <a:latin typeface="+mn-ea"/>
                <a:ea typeface="+mn-ea"/>
              </a:rPr>
              <a:t>인 것을 확인</a:t>
            </a:r>
            <a:endParaRPr kumimoji="0" lang="en-US" altLang="ko-KR" sz="2827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151" name="Text Box 208">
            <a:extLst>
              <a:ext uri="{FF2B5EF4-FFF2-40B4-BE49-F238E27FC236}">
                <a16:creationId xmlns:a16="http://schemas.microsoft.com/office/drawing/2014/main" id="{40D44B39-6012-49F7-9917-DCD568209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7491" y="12238837"/>
            <a:ext cx="13456517" cy="152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089" tIns="41544" rIns="83089" bIns="41544">
            <a:spAutoFit/>
          </a:bodyPr>
          <a:lstStyle>
            <a:lvl1pPr defTabSz="4321175" eaLnBrk="0" hangingPunct="0"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defTabSz="4321175" eaLnBrk="0" hangingPunct="0"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defTabSz="4321175" eaLnBrk="0" hangingPunct="0"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defTabSz="4321175" eaLnBrk="0" hangingPunct="0"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defTabSz="4321175" eaLnBrk="0" hangingPunct="0"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484723" indent="-484723" eaLnBrk="1" latinLnBrk="0" hangingPunct="1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kumimoji="0" lang="en-US" altLang="ko-KR" sz="2827" b="1" dirty="0">
                <a:solidFill>
                  <a:srgbClr val="000000"/>
                </a:solidFill>
                <a:latin typeface="+mn-ea"/>
                <a:ea typeface="+mn-ea"/>
              </a:rPr>
              <a:t>EISC </a:t>
            </a:r>
            <a:r>
              <a:rPr kumimoji="0" lang="ko-KR" altLang="en-US" sz="2827" b="1" dirty="0">
                <a:solidFill>
                  <a:srgbClr val="000000"/>
                </a:solidFill>
                <a:latin typeface="+mn-ea"/>
                <a:ea typeface="+mn-ea"/>
              </a:rPr>
              <a:t>프로세서 합성결과</a:t>
            </a:r>
            <a:endParaRPr kumimoji="0" lang="en-US" altLang="ko-KR" sz="2827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 marL="1534958" lvl="1" indent="-484723" eaLnBrk="1" latinLnBrk="0" hangingPunct="1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kumimoji="0" lang="ko-KR" altLang="en-US" sz="2827" dirty="0">
                <a:solidFill>
                  <a:srgbClr val="000000"/>
                </a:solidFill>
                <a:latin typeface="+mn-ea"/>
                <a:ea typeface="+mn-ea"/>
              </a:rPr>
              <a:t>삼성 </a:t>
            </a:r>
            <a:r>
              <a:rPr kumimoji="0" lang="en-US" altLang="ko-KR" sz="2827" dirty="0">
                <a:solidFill>
                  <a:srgbClr val="000000"/>
                </a:solidFill>
                <a:latin typeface="+mn-ea"/>
                <a:ea typeface="+mn-ea"/>
              </a:rPr>
              <a:t>65nm</a:t>
            </a:r>
            <a:r>
              <a:rPr kumimoji="0" lang="ko-KR" altLang="en-US" sz="2827" dirty="0">
                <a:solidFill>
                  <a:srgbClr val="000000"/>
                </a:solidFill>
                <a:latin typeface="+mn-ea"/>
                <a:ea typeface="+mn-ea"/>
              </a:rPr>
              <a:t>에서 </a:t>
            </a:r>
            <a:r>
              <a:rPr kumimoji="0" lang="en-US" altLang="ko-KR" sz="2827" dirty="0">
                <a:solidFill>
                  <a:srgbClr val="000000"/>
                </a:solidFill>
                <a:latin typeface="+mn-ea"/>
                <a:ea typeface="+mn-ea"/>
              </a:rPr>
              <a:t>STV</a:t>
            </a:r>
            <a:r>
              <a:rPr kumimoji="0" lang="ko-KR" altLang="en-US" sz="2827" dirty="0">
                <a:solidFill>
                  <a:srgbClr val="000000"/>
                </a:solidFill>
                <a:latin typeface="+mn-ea"/>
                <a:ea typeface="+mn-ea"/>
              </a:rPr>
              <a:t>용 스탠다드 셀로  </a:t>
            </a:r>
            <a:r>
              <a:rPr kumimoji="0" lang="en-US" altLang="ko-KR" sz="2827" dirty="0">
                <a:solidFill>
                  <a:srgbClr val="000000"/>
                </a:solidFill>
                <a:latin typeface="+mn-ea"/>
                <a:ea typeface="+mn-ea"/>
              </a:rPr>
              <a:t>baseline</a:t>
            </a:r>
            <a:r>
              <a:rPr kumimoji="0" lang="ko-KR" altLang="en-US" sz="2827" dirty="0">
                <a:solidFill>
                  <a:srgbClr val="000000"/>
                </a:solidFill>
                <a:latin typeface="+mn-ea"/>
                <a:ea typeface="+mn-ea"/>
              </a:rPr>
              <a:t>과 개선된 </a:t>
            </a:r>
            <a:r>
              <a:rPr kumimoji="0" lang="en-US" altLang="ko-KR" sz="2827" dirty="0">
                <a:solidFill>
                  <a:srgbClr val="000000"/>
                </a:solidFill>
                <a:latin typeface="+mn-ea"/>
                <a:ea typeface="+mn-ea"/>
              </a:rPr>
              <a:t>EISC</a:t>
            </a:r>
            <a:r>
              <a:rPr kumimoji="0" lang="ko-KR" altLang="en-US" sz="2827" dirty="0">
                <a:solidFill>
                  <a:srgbClr val="000000"/>
                </a:solidFill>
                <a:latin typeface="+mn-ea"/>
                <a:ea typeface="+mn-ea"/>
              </a:rPr>
              <a:t>를 합성</a:t>
            </a:r>
            <a:endParaRPr kumimoji="0" lang="en-US" altLang="ko-KR" sz="2827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132639FF-E776-45A4-9BC9-2554A8F13E9F}"/>
              </a:ext>
            </a:extLst>
          </p:cNvPr>
          <p:cNvSpPr txBox="1"/>
          <p:nvPr/>
        </p:nvSpPr>
        <p:spPr>
          <a:xfrm>
            <a:off x="16816610" y="18930994"/>
            <a:ext cx="12109856" cy="48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44" b="1" dirty="0">
                <a:latin typeface="+mn-ea"/>
              </a:rPr>
              <a:t>표 </a:t>
            </a:r>
            <a:r>
              <a:rPr lang="en-US" altLang="ko-KR" sz="2544" b="1" dirty="0">
                <a:latin typeface="+mn-ea"/>
              </a:rPr>
              <a:t>1. Baseline</a:t>
            </a:r>
            <a:r>
              <a:rPr lang="ko-KR" altLang="en-US" sz="2544" b="1" dirty="0">
                <a:latin typeface="+mn-ea"/>
              </a:rPr>
              <a:t>과 개선된 </a:t>
            </a:r>
            <a:r>
              <a:rPr lang="en-US" altLang="ko-KR" sz="2544" b="1" dirty="0">
                <a:latin typeface="+mn-ea"/>
              </a:rPr>
              <a:t>ESIC </a:t>
            </a:r>
            <a:r>
              <a:rPr lang="ko-KR" altLang="en-US" sz="2544" b="1" dirty="0">
                <a:latin typeface="+mn-ea"/>
              </a:rPr>
              <a:t>프로세서의 합성결과</a:t>
            </a:r>
          </a:p>
        </p:txBody>
      </p:sp>
      <p:sp>
        <p:nvSpPr>
          <p:cNvPr id="153" name="Rectangle 206">
            <a:extLst>
              <a:ext uri="{FF2B5EF4-FFF2-40B4-BE49-F238E27FC236}">
                <a16:creationId xmlns:a16="http://schemas.microsoft.com/office/drawing/2014/main" id="{B06FE237-2130-4AD2-990D-D2FC70E03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5812" y="33519927"/>
            <a:ext cx="14818080" cy="102715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089" tIns="41544" rIns="83089" bIns="41544"/>
          <a:lstStyle/>
          <a:p>
            <a:pPr defTabSz="3924914"/>
            <a:endParaRPr lang="ko-KR" altLang="ko-KR" sz="10996">
              <a:latin typeface="+mn-ea"/>
            </a:endParaRPr>
          </a:p>
        </p:txBody>
      </p:sp>
      <p:sp>
        <p:nvSpPr>
          <p:cNvPr id="154" name="Text Box 104">
            <a:extLst>
              <a:ext uri="{FF2B5EF4-FFF2-40B4-BE49-F238E27FC236}">
                <a16:creationId xmlns:a16="http://schemas.microsoft.com/office/drawing/2014/main" id="{5A89308C-0491-42B3-85D2-816D99199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9630" y="32653544"/>
            <a:ext cx="14644262" cy="7633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83089" tIns="41544" rIns="83089" bIns="41544"/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3675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itchFamily="18" charset="0"/>
              </a:rPr>
              <a:t>FUTURE WORK</a:t>
            </a:r>
            <a:endParaRPr lang="en-US" altLang="ko-KR" sz="10996" dirty="0">
              <a:latin typeface="+mn-ea"/>
            </a:endParaRPr>
          </a:p>
        </p:txBody>
      </p:sp>
      <p:sp>
        <p:nvSpPr>
          <p:cNvPr id="155" name="Text Box 208">
            <a:extLst>
              <a:ext uri="{FF2B5EF4-FFF2-40B4-BE49-F238E27FC236}">
                <a16:creationId xmlns:a16="http://schemas.microsoft.com/office/drawing/2014/main" id="{9C8E52F8-C4F3-4D05-8594-34D1DFF4F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2567" y="33703212"/>
            <a:ext cx="13472556" cy="65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089" tIns="41544" rIns="83089" bIns="41544">
            <a:spAutoFit/>
          </a:bodyPr>
          <a:lstStyle>
            <a:lvl1pPr defTabSz="4321175" eaLnBrk="0" hangingPunct="0"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defTabSz="4321175" eaLnBrk="0" hangingPunct="0"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defTabSz="4321175" eaLnBrk="0" hangingPunct="0"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defTabSz="4321175" eaLnBrk="0" hangingPunct="0"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defTabSz="4321175" eaLnBrk="0" hangingPunct="0"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484723" indent="-484723" eaLnBrk="1" latinLnBrk="0" hangingPunct="1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kumimoji="0" lang="ko-KR" altLang="en-US" sz="2827" dirty="0">
                <a:solidFill>
                  <a:srgbClr val="000000"/>
                </a:solidFill>
                <a:latin typeface="+mn-ea"/>
                <a:ea typeface="+mn-ea"/>
              </a:rPr>
              <a:t>저전력 프로세서 설계를 위해 </a:t>
            </a:r>
            <a:r>
              <a:rPr kumimoji="0" lang="en-US" altLang="ko-KR" sz="2827" dirty="0">
                <a:solidFill>
                  <a:srgbClr val="000000"/>
                </a:solidFill>
                <a:latin typeface="+mn-ea"/>
                <a:ea typeface="+mn-ea"/>
              </a:rPr>
              <a:t>In house NTV</a:t>
            </a:r>
            <a:r>
              <a:rPr kumimoji="0" lang="ko-KR" altLang="en-US" sz="2827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kumimoji="0" lang="en-US" altLang="ko-KR" sz="2827" dirty="0">
                <a:solidFill>
                  <a:srgbClr val="000000"/>
                </a:solidFill>
                <a:latin typeface="+mn-ea"/>
                <a:ea typeface="+mn-ea"/>
              </a:rPr>
              <a:t>library</a:t>
            </a:r>
            <a:r>
              <a:rPr kumimoji="0" lang="ko-KR" altLang="en-US" sz="2827" dirty="0">
                <a:solidFill>
                  <a:srgbClr val="000000"/>
                </a:solidFill>
                <a:latin typeface="+mn-ea"/>
                <a:ea typeface="+mn-ea"/>
              </a:rPr>
              <a:t>를 이용하여 프로세서 제작</a:t>
            </a:r>
            <a:endParaRPr kumimoji="0" lang="en-US" altLang="ko-KR" sz="2827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156" name="그림 155">
            <a:extLst>
              <a:ext uri="{FF2B5EF4-FFF2-40B4-BE49-F238E27FC236}">
                <a16:creationId xmlns:a16="http://schemas.microsoft.com/office/drawing/2014/main" id="{FC4CE265-07F5-4C8E-99F7-FDF66F77E0D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57" y="34696262"/>
            <a:ext cx="5209469" cy="5349858"/>
          </a:xfrm>
          <a:prstGeom prst="rect">
            <a:avLst/>
          </a:prstGeom>
        </p:spPr>
      </p:pic>
      <p:sp>
        <p:nvSpPr>
          <p:cNvPr id="157" name="Text Box 208">
            <a:extLst>
              <a:ext uri="{FF2B5EF4-FFF2-40B4-BE49-F238E27FC236}">
                <a16:creationId xmlns:a16="http://schemas.microsoft.com/office/drawing/2014/main" id="{93C6F3FF-8E44-4E17-A751-A42A160D0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7491" y="8381209"/>
            <a:ext cx="13456517" cy="348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089" tIns="41544" rIns="83089" bIns="41544">
            <a:spAutoFit/>
          </a:bodyPr>
          <a:lstStyle>
            <a:lvl1pPr defTabSz="4321175" eaLnBrk="0" hangingPunct="0"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defTabSz="4321175" eaLnBrk="0" hangingPunct="0"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defTabSz="4321175" eaLnBrk="0" hangingPunct="0"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defTabSz="4321175" eaLnBrk="0" hangingPunct="0"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defTabSz="4321175" eaLnBrk="0" hangingPunct="0"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484723" indent="-484723" eaLnBrk="1" latinLnBrk="0" hangingPunct="1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kumimoji="0" lang="en-US" altLang="ko-KR" sz="2827" b="1" dirty="0">
                <a:solidFill>
                  <a:srgbClr val="000000"/>
                </a:solidFill>
                <a:latin typeface="+mn-ea"/>
                <a:ea typeface="+mn-ea"/>
              </a:rPr>
              <a:t>EISC </a:t>
            </a:r>
            <a:r>
              <a:rPr kumimoji="0" lang="ko-KR" altLang="en-US" sz="2827" b="1" dirty="0">
                <a:solidFill>
                  <a:srgbClr val="000000"/>
                </a:solidFill>
                <a:latin typeface="+mn-ea"/>
                <a:ea typeface="+mn-ea"/>
              </a:rPr>
              <a:t>프로세서 파이프라인 개선</a:t>
            </a:r>
            <a:endParaRPr kumimoji="0" lang="en-US" altLang="ko-KR" sz="2827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 marL="1534958" lvl="1" indent="-484723" eaLnBrk="1" latinLnBrk="0" hangingPunct="1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kumimoji="0" lang="ko-KR" altLang="en-US" sz="2827" dirty="0">
                <a:solidFill>
                  <a:srgbClr val="000000"/>
                </a:solidFill>
                <a:latin typeface="+mn-ea"/>
                <a:ea typeface="+mn-ea"/>
              </a:rPr>
              <a:t>동작주파수를 향상시키고자 파이프라인 구조의 </a:t>
            </a:r>
            <a:r>
              <a:rPr kumimoji="0" lang="en-US" altLang="ko-KR" sz="2827" dirty="0">
                <a:solidFill>
                  <a:srgbClr val="000000"/>
                </a:solidFill>
                <a:latin typeface="+mn-ea"/>
                <a:ea typeface="+mn-ea"/>
              </a:rPr>
              <a:t>decoding stage</a:t>
            </a:r>
            <a:r>
              <a:rPr kumimoji="0" lang="ko-KR" altLang="en-US" sz="2827" dirty="0">
                <a:solidFill>
                  <a:srgbClr val="000000"/>
                </a:solidFill>
                <a:latin typeface="+mn-ea"/>
                <a:ea typeface="+mn-ea"/>
              </a:rPr>
              <a:t>에서 </a:t>
            </a:r>
            <a:r>
              <a:rPr kumimoji="0" lang="en-US" altLang="ko-KR" sz="2827" dirty="0">
                <a:solidFill>
                  <a:srgbClr val="000000"/>
                </a:solidFill>
                <a:latin typeface="+mn-ea"/>
                <a:ea typeface="+mn-ea"/>
              </a:rPr>
              <a:t>instruction</a:t>
            </a:r>
            <a:r>
              <a:rPr kumimoji="0" lang="ko-KR" altLang="en-US" sz="2827" dirty="0">
                <a:solidFill>
                  <a:srgbClr val="000000"/>
                </a:solidFill>
                <a:latin typeface="+mn-ea"/>
                <a:ea typeface="+mn-ea"/>
              </a:rPr>
              <a:t>을 완전히 </a:t>
            </a:r>
            <a:r>
              <a:rPr kumimoji="0" lang="en-US" altLang="ko-KR" sz="2827" dirty="0">
                <a:solidFill>
                  <a:srgbClr val="000000"/>
                </a:solidFill>
                <a:latin typeface="+mn-ea"/>
                <a:ea typeface="+mn-ea"/>
              </a:rPr>
              <a:t>decoding</a:t>
            </a:r>
            <a:r>
              <a:rPr kumimoji="0" lang="ko-KR" altLang="en-US" sz="2827" dirty="0">
                <a:solidFill>
                  <a:srgbClr val="000000"/>
                </a:solidFill>
                <a:latin typeface="+mn-ea"/>
                <a:ea typeface="+mn-ea"/>
              </a:rPr>
              <a:t>하지 않고 소스 레지스터 피연산자에서 자주 사용되는 비트 필드를 가정하여 사용하는 방법으로 프로세서의 성능을 개선</a:t>
            </a:r>
            <a:endParaRPr kumimoji="0" lang="en-US" altLang="ko-KR" sz="2827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graphicFrame>
        <p:nvGraphicFramePr>
          <p:cNvPr id="158" name="표 5">
            <a:extLst>
              <a:ext uri="{FF2B5EF4-FFF2-40B4-BE49-F238E27FC236}">
                <a16:creationId xmlns:a16="http://schemas.microsoft.com/office/drawing/2014/main" id="{A6E78526-2859-471F-BC6E-64DC39C54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232361"/>
              </p:ext>
            </p:extLst>
          </p:nvPr>
        </p:nvGraphicFramePr>
        <p:xfrm>
          <a:off x="17105207" y="13779774"/>
          <a:ext cx="11532663" cy="49325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7087">
                  <a:extLst>
                    <a:ext uri="{9D8B030D-6E8A-4147-A177-3AD203B41FA5}">
                      <a16:colId xmlns:a16="http://schemas.microsoft.com/office/drawing/2014/main" val="2401035562"/>
                    </a:ext>
                  </a:extLst>
                </a:gridCol>
                <a:gridCol w="3732788">
                  <a:extLst>
                    <a:ext uri="{9D8B030D-6E8A-4147-A177-3AD203B41FA5}">
                      <a16:colId xmlns:a16="http://schemas.microsoft.com/office/drawing/2014/main" val="2577098927"/>
                    </a:ext>
                  </a:extLst>
                </a:gridCol>
                <a:gridCol w="3732788">
                  <a:extLst>
                    <a:ext uri="{9D8B030D-6E8A-4147-A177-3AD203B41FA5}">
                      <a16:colId xmlns:a16="http://schemas.microsoft.com/office/drawing/2014/main" val="1065826681"/>
                    </a:ext>
                  </a:extLst>
                </a:gridCol>
              </a:tblGrid>
              <a:tr h="956140">
                <a:tc>
                  <a:txBody>
                    <a:bodyPr/>
                    <a:lstStyle/>
                    <a:p>
                      <a:pPr algn="ctr" latinLnBrk="1"/>
                      <a:endParaRPr lang="ko-KR" altLang="en-US" sz="2700" dirty="0"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83791" marR="83791" marT="41896" marB="4189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700" dirty="0">
                          <a:latin typeface="맑은 고딕 (본문)"/>
                          <a:ea typeface="맑은 고딕" panose="020B0503020000020004" pitchFamily="50" charset="-127"/>
                        </a:rPr>
                        <a:t>Baseline</a:t>
                      </a:r>
                      <a:endParaRPr lang="ko-KR" altLang="en-US" sz="2700" dirty="0"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83791" marR="83791" marT="41896" marB="4189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700" dirty="0">
                          <a:latin typeface="맑은 고딕 (본문)"/>
                          <a:ea typeface="맑은 고딕" panose="020B0503020000020004" pitchFamily="50" charset="-127"/>
                        </a:rPr>
                        <a:t>개선된 </a:t>
                      </a:r>
                      <a:r>
                        <a:rPr lang="en-US" altLang="ko-KR" sz="2700" dirty="0">
                          <a:latin typeface="맑은 고딕 (본문)"/>
                          <a:ea typeface="맑은 고딕" panose="020B0503020000020004" pitchFamily="50" charset="-127"/>
                        </a:rPr>
                        <a:t>EISC</a:t>
                      </a:r>
                      <a:endParaRPr lang="ko-KR" altLang="en-US" sz="2700" dirty="0"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83791" marR="83791" marT="41896" marB="41896" anchor="ctr"/>
                </a:tc>
                <a:extLst>
                  <a:ext uri="{0D108BD9-81ED-4DB2-BD59-A6C34878D82A}">
                    <a16:rowId xmlns:a16="http://schemas.microsoft.com/office/drawing/2014/main" val="750476147"/>
                  </a:ext>
                </a:extLst>
              </a:tr>
              <a:tr h="9941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700" b="1" dirty="0">
                          <a:latin typeface="맑은 고딕 (본문)"/>
                          <a:ea typeface="맑은 고딕" panose="020B0503020000020004" pitchFamily="50" charset="-127"/>
                        </a:rPr>
                        <a:t>Critical path delay(ns)</a:t>
                      </a:r>
                      <a:endParaRPr lang="ko-KR" altLang="en-US" sz="2700" b="1" dirty="0"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83791" marR="83791" marT="41896" marB="4189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700" b="1" dirty="0">
                          <a:latin typeface="맑은 고딕 (본문)"/>
                          <a:ea typeface="맑은 고딕" panose="020B0503020000020004" pitchFamily="50" charset="-127"/>
                        </a:rPr>
                        <a:t>2.7</a:t>
                      </a:r>
                      <a:endParaRPr lang="ko-KR" altLang="en-US" sz="2700" b="1" dirty="0"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83791" marR="83791" marT="41896" marB="4189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700" b="1" dirty="0">
                          <a:latin typeface="맑은 고딕 (본문)"/>
                          <a:ea typeface="맑은 고딕" panose="020B0503020000020004" pitchFamily="50" charset="-127"/>
                        </a:rPr>
                        <a:t>2.4 </a:t>
                      </a:r>
                    </a:p>
                  </a:txBody>
                  <a:tcPr marL="83791" marR="83791" marT="41896" marB="41896" anchor="ctr"/>
                </a:tc>
                <a:extLst>
                  <a:ext uri="{0D108BD9-81ED-4DB2-BD59-A6C34878D82A}">
                    <a16:rowId xmlns:a16="http://schemas.microsoft.com/office/drawing/2014/main" val="873963810"/>
                  </a:ext>
                </a:extLst>
              </a:tr>
              <a:tr h="9941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700" b="1" dirty="0">
                          <a:latin typeface="맑은 고딕 (본문)"/>
                          <a:ea typeface="맑은 고딕" panose="020B0503020000020004" pitchFamily="50" charset="-127"/>
                        </a:rPr>
                        <a:t>Dynamic power (</a:t>
                      </a:r>
                      <a:r>
                        <a:rPr lang="en-US" altLang="ko-KR" sz="2700" b="1" dirty="0" err="1">
                          <a:latin typeface="맑은 고딕 (본문)"/>
                          <a:ea typeface="맑은 고딕" panose="020B0503020000020004" pitchFamily="50" charset="-127"/>
                        </a:rPr>
                        <a:t>mW</a:t>
                      </a:r>
                      <a:r>
                        <a:rPr lang="en-US" altLang="ko-KR" sz="2700" b="1" dirty="0">
                          <a:latin typeface="맑은 고딕 (본문)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2700" b="1" dirty="0"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83791" marR="83791" marT="41896" marB="4189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700" b="1" dirty="0">
                          <a:latin typeface="맑은 고딕 (본문)"/>
                          <a:ea typeface="맑은 고딕" panose="020B0503020000020004" pitchFamily="50" charset="-127"/>
                        </a:rPr>
                        <a:t>1.1788</a:t>
                      </a:r>
                      <a:endParaRPr lang="ko-KR" altLang="en-US" sz="2700" b="1" dirty="0"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83791" marR="83791" marT="41896" marB="4189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700" b="1" dirty="0">
                          <a:latin typeface="맑은 고딕 (본문)"/>
                          <a:ea typeface="맑은 고딕" panose="020B0503020000020004" pitchFamily="50" charset="-127"/>
                        </a:rPr>
                        <a:t>1.0782</a:t>
                      </a:r>
                    </a:p>
                  </a:txBody>
                  <a:tcPr marL="83791" marR="83791" marT="41896" marB="41896" anchor="ctr"/>
                </a:tc>
                <a:extLst>
                  <a:ext uri="{0D108BD9-81ED-4DB2-BD59-A6C34878D82A}">
                    <a16:rowId xmlns:a16="http://schemas.microsoft.com/office/drawing/2014/main" val="2947176056"/>
                  </a:ext>
                </a:extLst>
              </a:tr>
              <a:tr h="9941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700" b="1" dirty="0">
                          <a:latin typeface="맑은 고딕 (본문)"/>
                          <a:ea typeface="맑은 고딕" panose="020B0503020000020004" pitchFamily="50" charset="-127"/>
                        </a:rPr>
                        <a:t>Static power (</a:t>
                      </a:r>
                      <a:r>
                        <a:rPr lang="en-US" altLang="ko-KR" sz="2700" b="1" dirty="0" err="1">
                          <a:latin typeface="맑은 고딕 (본문)"/>
                          <a:ea typeface="맑은 고딕" panose="020B0503020000020004" pitchFamily="50" charset="-127"/>
                        </a:rPr>
                        <a:t>uW</a:t>
                      </a:r>
                      <a:r>
                        <a:rPr lang="en-US" altLang="ko-KR" sz="2700" b="1" dirty="0">
                          <a:latin typeface="맑은 고딕 (본문)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2700" b="1" dirty="0"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83791" marR="83791" marT="41896" marB="4189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700" b="1" dirty="0">
                          <a:latin typeface="맑은 고딕 (본문)"/>
                          <a:ea typeface="맑은 고딕" panose="020B0503020000020004" pitchFamily="50" charset="-127"/>
                        </a:rPr>
                        <a:t>0.035</a:t>
                      </a:r>
                      <a:endParaRPr lang="ko-KR" altLang="en-US" sz="2700" b="1" dirty="0"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83791" marR="83791" marT="41896" marB="4189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700" b="1" dirty="0">
                          <a:latin typeface="맑은 고딕 (본문)"/>
                          <a:ea typeface="맑은 고딕" panose="020B0503020000020004" pitchFamily="50" charset="-127"/>
                        </a:rPr>
                        <a:t>0.032</a:t>
                      </a:r>
                    </a:p>
                  </a:txBody>
                  <a:tcPr marL="83791" marR="83791" marT="41896" marB="41896" anchor="ctr"/>
                </a:tc>
                <a:extLst>
                  <a:ext uri="{0D108BD9-81ED-4DB2-BD59-A6C34878D82A}">
                    <a16:rowId xmlns:a16="http://schemas.microsoft.com/office/drawing/2014/main" val="4116901363"/>
                  </a:ext>
                </a:extLst>
              </a:tr>
              <a:tr h="9941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700" b="1" dirty="0">
                          <a:latin typeface="맑은 고딕 (본문)"/>
                          <a:ea typeface="맑은 고딕" panose="020B0503020000020004" pitchFamily="50" charset="-127"/>
                        </a:rPr>
                        <a:t>Area (um^2)</a:t>
                      </a:r>
                      <a:endParaRPr lang="ko-KR" altLang="en-US" sz="2700" b="1" dirty="0"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83791" marR="83791" marT="41896" marB="4189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700" b="1" dirty="0">
                          <a:latin typeface="맑은 고딕 (본문)"/>
                          <a:ea typeface="맑은 고딕" panose="020B0503020000020004" pitchFamily="50" charset="-127"/>
                        </a:rPr>
                        <a:t>55797</a:t>
                      </a:r>
                      <a:endParaRPr lang="ko-KR" altLang="en-US" sz="2700" b="1" dirty="0"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83791" marR="83791" marT="41896" marB="4189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700" b="1" dirty="0">
                          <a:latin typeface="맑은 고딕 (본문)"/>
                          <a:ea typeface="맑은 고딕" panose="020B0503020000020004" pitchFamily="50" charset="-127"/>
                        </a:rPr>
                        <a:t>57200</a:t>
                      </a:r>
                    </a:p>
                  </a:txBody>
                  <a:tcPr marL="83791" marR="83791" marT="41896" marB="41896" anchor="ctr"/>
                </a:tc>
                <a:extLst>
                  <a:ext uri="{0D108BD9-81ED-4DB2-BD59-A6C34878D82A}">
                    <a16:rowId xmlns:a16="http://schemas.microsoft.com/office/drawing/2014/main" val="441846588"/>
                  </a:ext>
                </a:extLst>
              </a:tr>
            </a:tbl>
          </a:graphicData>
        </a:graphic>
      </p:graphicFrame>
      <p:grpSp>
        <p:nvGrpSpPr>
          <p:cNvPr id="159" name="그룹 158">
            <a:extLst>
              <a:ext uri="{FF2B5EF4-FFF2-40B4-BE49-F238E27FC236}">
                <a16:creationId xmlns:a16="http://schemas.microsoft.com/office/drawing/2014/main" id="{85D0CF7B-BB14-45CD-A9B2-D5ED6E4CB7F0}"/>
              </a:ext>
            </a:extLst>
          </p:cNvPr>
          <p:cNvGrpSpPr/>
          <p:nvPr/>
        </p:nvGrpSpPr>
        <p:grpSpPr>
          <a:xfrm>
            <a:off x="17940031" y="25557405"/>
            <a:ext cx="9970031" cy="5399178"/>
            <a:chOff x="13628774" y="19173560"/>
            <a:chExt cx="5283865" cy="2861428"/>
          </a:xfrm>
        </p:grpSpPr>
        <p:pic>
          <p:nvPicPr>
            <p:cNvPr id="160" name="그림 5">
              <a:extLst>
                <a:ext uri="{FF2B5EF4-FFF2-40B4-BE49-F238E27FC236}">
                  <a16:creationId xmlns:a16="http://schemas.microsoft.com/office/drawing/2014/main" id="{BB4756E8-7656-4F0A-820F-451216B8B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309762" y="19492572"/>
              <a:ext cx="2861428" cy="2223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그림 160">
              <a:extLst>
                <a:ext uri="{FF2B5EF4-FFF2-40B4-BE49-F238E27FC236}">
                  <a16:creationId xmlns:a16="http://schemas.microsoft.com/office/drawing/2014/main" id="{FDAD3A89-B29B-4CEE-A9CF-59B5E07F1D67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62099" y="19189481"/>
              <a:ext cx="3050540" cy="27990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2" name="차트 1">
            <a:extLst>
              <a:ext uri="{FF2B5EF4-FFF2-40B4-BE49-F238E27FC236}">
                <a16:creationId xmlns:a16="http://schemas.microsoft.com/office/drawing/2014/main" id="{640ECE8E-397C-41CE-ABEE-E260F451845B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" b="-38"/>
          <a:stretch>
            <a:fillRect/>
          </a:stretch>
        </p:blipFill>
        <p:spPr bwMode="auto">
          <a:xfrm>
            <a:off x="17012415" y="21637816"/>
            <a:ext cx="9670555" cy="344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" name="TextBox 162">
            <a:extLst>
              <a:ext uri="{FF2B5EF4-FFF2-40B4-BE49-F238E27FC236}">
                <a16:creationId xmlns:a16="http://schemas.microsoft.com/office/drawing/2014/main" id="{F23C16B1-81E5-42B7-9E99-DC53FED43CEA}"/>
              </a:ext>
            </a:extLst>
          </p:cNvPr>
          <p:cNvSpPr txBox="1"/>
          <p:nvPr/>
        </p:nvSpPr>
        <p:spPr>
          <a:xfrm>
            <a:off x="18073872" y="24919842"/>
            <a:ext cx="8533784" cy="4838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2544" b="1" dirty="0">
                <a:latin typeface="+mn-ea"/>
              </a:rPr>
              <a:t>그림 </a:t>
            </a:r>
            <a:r>
              <a:rPr lang="en-US" altLang="ko-KR" sz="2544" b="1" dirty="0">
                <a:latin typeface="+mn-ea"/>
              </a:rPr>
              <a:t>5. Core </a:t>
            </a:r>
            <a:r>
              <a:rPr lang="ko-KR" altLang="en-US" sz="2544" b="1" dirty="0">
                <a:latin typeface="+mn-ea"/>
              </a:rPr>
              <a:t>전압 </a:t>
            </a:r>
            <a:r>
              <a:rPr lang="en-US" altLang="ko-KR" sz="2544" b="1" dirty="0">
                <a:latin typeface="+mn-ea"/>
              </a:rPr>
              <a:t>1.23V</a:t>
            </a:r>
            <a:r>
              <a:rPr lang="ko-KR" altLang="en-US" sz="2544" b="1" dirty="0">
                <a:latin typeface="+mn-ea"/>
              </a:rPr>
              <a:t>에서의 칩 테스트 동작 주파수</a:t>
            </a:r>
          </a:p>
        </p:txBody>
      </p:sp>
      <p:pic>
        <p:nvPicPr>
          <p:cNvPr id="164" name="그림 163">
            <a:extLst>
              <a:ext uri="{FF2B5EF4-FFF2-40B4-BE49-F238E27FC236}">
                <a16:creationId xmlns:a16="http://schemas.microsoft.com/office/drawing/2014/main" id="{53EC2B60-1D95-4A63-B9D1-D427E5060D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1255" y="34758190"/>
            <a:ext cx="5209469" cy="5200853"/>
          </a:xfrm>
          <a:prstGeom prst="rect">
            <a:avLst/>
          </a:prstGeom>
        </p:spPr>
      </p:pic>
      <p:sp>
        <p:nvSpPr>
          <p:cNvPr id="165" name="TextBox 164">
            <a:extLst>
              <a:ext uri="{FF2B5EF4-FFF2-40B4-BE49-F238E27FC236}">
                <a16:creationId xmlns:a16="http://schemas.microsoft.com/office/drawing/2014/main" id="{2C42AFAE-DA4A-4006-A3AD-F37BAAD82C65}"/>
              </a:ext>
            </a:extLst>
          </p:cNvPr>
          <p:cNvSpPr txBox="1"/>
          <p:nvPr/>
        </p:nvSpPr>
        <p:spPr>
          <a:xfrm>
            <a:off x="7872369" y="40151514"/>
            <a:ext cx="6106751" cy="48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44" b="1" dirty="0">
                <a:latin typeface="+mn-ea"/>
              </a:rPr>
              <a:t>그림 </a:t>
            </a:r>
            <a:r>
              <a:rPr lang="en-US" altLang="ko-KR" sz="2544" b="1" dirty="0">
                <a:latin typeface="+mn-ea"/>
              </a:rPr>
              <a:t>4. </a:t>
            </a:r>
            <a:r>
              <a:rPr lang="ko-KR" altLang="en-US" sz="2544" b="1" dirty="0">
                <a:latin typeface="+mn-ea"/>
              </a:rPr>
              <a:t>프로세서 제작 칩</a:t>
            </a:r>
          </a:p>
        </p:txBody>
      </p:sp>
      <p:sp>
        <p:nvSpPr>
          <p:cNvPr id="166" name="Text Box 208">
            <a:extLst>
              <a:ext uri="{FF2B5EF4-FFF2-40B4-BE49-F238E27FC236}">
                <a16:creationId xmlns:a16="http://schemas.microsoft.com/office/drawing/2014/main" id="{F10529EB-FC2D-499C-869F-E209ED2FB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897" y="8412988"/>
            <a:ext cx="13456517" cy="130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089" tIns="41544" rIns="83089" bIns="41544">
            <a:spAutoFit/>
          </a:bodyPr>
          <a:lstStyle>
            <a:lvl1pPr defTabSz="4321175" eaLnBrk="0" hangingPunct="0"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defTabSz="4321175" eaLnBrk="0" hangingPunct="0"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defTabSz="4321175" eaLnBrk="0" hangingPunct="0"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defTabSz="4321175" eaLnBrk="0" hangingPunct="0"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defTabSz="4321175" eaLnBrk="0" hangingPunct="0"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484723" indent="-484723" eaLnBrk="1" latinLnBrk="0" hangingPunct="1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kumimoji="0" lang="ko-KR" altLang="en-US" sz="2827" b="1" dirty="0">
                <a:solidFill>
                  <a:srgbClr val="000000"/>
                </a:solidFill>
                <a:latin typeface="+mn-ea"/>
                <a:ea typeface="+mn-ea"/>
              </a:rPr>
              <a:t>최신 프로세서는 명령어 실행 </a:t>
            </a:r>
            <a:r>
              <a:rPr kumimoji="0" lang="en-US" altLang="ko-KR" sz="2827" b="1" dirty="0">
                <a:solidFill>
                  <a:srgbClr val="000000"/>
                </a:solidFill>
                <a:latin typeface="+mn-ea"/>
                <a:ea typeface="+mn-ea"/>
              </a:rPr>
              <a:t>flow</a:t>
            </a:r>
            <a:r>
              <a:rPr kumimoji="0" lang="ko-KR" altLang="en-US" sz="2827" b="1" dirty="0">
                <a:solidFill>
                  <a:srgbClr val="000000"/>
                </a:solidFill>
                <a:latin typeface="+mn-ea"/>
                <a:ea typeface="+mn-ea"/>
              </a:rPr>
              <a:t>를 여러 단계로 분리하여 독립적으로 실행 하는 파이프라인 구조를 사용하여 동작주파수를 높여 성능을 향상시킴</a:t>
            </a:r>
            <a:endParaRPr kumimoji="0" lang="en-US" altLang="ko-KR" sz="2827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167" name="사각형: 둥근 모서리 166">
            <a:extLst>
              <a:ext uri="{FF2B5EF4-FFF2-40B4-BE49-F238E27FC236}">
                <a16:creationId xmlns:a16="http://schemas.microsoft.com/office/drawing/2014/main" id="{4ADF1AD2-63FB-4254-8982-5FCC9E387E08}"/>
              </a:ext>
            </a:extLst>
          </p:cNvPr>
          <p:cNvSpPr/>
          <p:nvPr/>
        </p:nvSpPr>
        <p:spPr>
          <a:xfrm>
            <a:off x="709892" y="17645720"/>
            <a:ext cx="13841722" cy="1649237"/>
          </a:xfrm>
          <a:prstGeom prst="roundRect">
            <a:avLst/>
          </a:prstGeom>
          <a:solidFill>
            <a:srgbClr val="A3171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008184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27" kern="0" dirty="0">
                <a:solidFill>
                  <a:prstClr val="white"/>
                </a:solidFill>
                <a:latin typeface="+mn-ea"/>
              </a:rPr>
              <a:t>본 연구에서는 기존 </a:t>
            </a:r>
            <a:r>
              <a:rPr kumimoji="0" lang="en-US" altLang="ko-KR" sz="2827" kern="0" dirty="0">
                <a:solidFill>
                  <a:prstClr val="white"/>
                </a:solidFill>
                <a:latin typeface="+mn-ea"/>
              </a:rPr>
              <a:t>ESIC </a:t>
            </a:r>
            <a:r>
              <a:rPr kumimoji="0" lang="ko-KR" altLang="en-US" sz="2827" kern="0" dirty="0">
                <a:solidFill>
                  <a:prstClr val="white"/>
                </a:solidFill>
                <a:latin typeface="+mn-ea"/>
              </a:rPr>
              <a:t>프로세서</a:t>
            </a:r>
            <a:r>
              <a:rPr kumimoji="0" lang="en-US" altLang="ko-KR" sz="2827" kern="0" dirty="0">
                <a:solidFill>
                  <a:prstClr val="white"/>
                </a:solidFill>
                <a:latin typeface="+mn-ea"/>
              </a:rPr>
              <a:t>[1]</a:t>
            </a:r>
            <a:r>
              <a:rPr kumimoji="0" lang="ko-KR" altLang="en-US" sz="2827" kern="0" dirty="0">
                <a:solidFill>
                  <a:prstClr val="white"/>
                </a:solidFill>
                <a:latin typeface="+mn-ea"/>
              </a:rPr>
              <a:t>의 파이프라인을 개선하여 동작 주파수가 향상 된 프로세서를 </a:t>
            </a:r>
            <a:r>
              <a:rPr kumimoji="0" lang="en-US" altLang="ko-KR" sz="2827" kern="0" dirty="0">
                <a:solidFill>
                  <a:prstClr val="white"/>
                </a:solidFill>
                <a:latin typeface="+mn-ea"/>
              </a:rPr>
              <a:t>STV</a:t>
            </a:r>
            <a:r>
              <a:rPr kumimoji="0" lang="ko-KR" altLang="en-US" sz="2827" kern="0" dirty="0">
                <a:solidFill>
                  <a:prstClr val="white"/>
                </a:solidFill>
                <a:latin typeface="+mn-ea"/>
              </a:rPr>
              <a:t>용 스탠다드 셀로 제작하여 동작 시 성능을 평가 하고자 함 </a:t>
            </a:r>
          </a:p>
        </p:txBody>
      </p:sp>
      <p:sp>
        <p:nvSpPr>
          <p:cNvPr id="168" name="Text Box 169">
            <a:extLst>
              <a:ext uri="{FF2B5EF4-FFF2-40B4-BE49-F238E27FC236}">
                <a16:creationId xmlns:a16="http://schemas.microsoft.com/office/drawing/2014/main" id="{F3DC3B94-F0DE-4E07-8416-A5F1DD028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839" y="38109745"/>
            <a:ext cx="14661053" cy="784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83089" tIns="41544" rIns="83089" bIns="41544"/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3675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itchFamily="18" charset="0"/>
              </a:rPr>
              <a:t>ACKNOWLEDGEMENT</a:t>
            </a:r>
          </a:p>
        </p:txBody>
      </p:sp>
      <p:pic>
        <p:nvPicPr>
          <p:cNvPr id="169" name="그림 168">
            <a:extLst>
              <a:ext uri="{FF2B5EF4-FFF2-40B4-BE49-F238E27FC236}">
                <a16:creationId xmlns:a16="http://schemas.microsoft.com/office/drawing/2014/main" id="{E6D611FE-D32D-4C85-9BF3-D99D11FF429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016" b="3685"/>
          <a:stretch/>
        </p:blipFill>
        <p:spPr>
          <a:xfrm>
            <a:off x="596425" y="9655623"/>
            <a:ext cx="13747292" cy="6735642"/>
          </a:xfrm>
          <a:prstGeom prst="rect">
            <a:avLst/>
          </a:prstGeom>
        </p:spPr>
      </p:pic>
      <p:sp>
        <p:nvSpPr>
          <p:cNvPr id="170" name="TextBox 169">
            <a:extLst>
              <a:ext uri="{FF2B5EF4-FFF2-40B4-BE49-F238E27FC236}">
                <a16:creationId xmlns:a16="http://schemas.microsoft.com/office/drawing/2014/main" id="{DBDD2E3D-78C4-4E73-A78B-9F90AC8FC963}"/>
              </a:ext>
            </a:extLst>
          </p:cNvPr>
          <p:cNvSpPr txBox="1"/>
          <p:nvPr/>
        </p:nvSpPr>
        <p:spPr>
          <a:xfrm>
            <a:off x="21114560" y="31524577"/>
            <a:ext cx="7938776" cy="4838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2544" b="1" dirty="0">
                <a:latin typeface="+mn-ea"/>
              </a:rPr>
              <a:t>그림 </a:t>
            </a:r>
            <a:r>
              <a:rPr lang="en-US" altLang="ko-KR" sz="2544" b="1" dirty="0">
                <a:latin typeface="+mn-ea"/>
              </a:rPr>
              <a:t>7. </a:t>
            </a:r>
            <a:r>
              <a:rPr lang="ko-KR" altLang="en-US" sz="2544" b="1" dirty="0">
                <a:latin typeface="+mn-ea"/>
              </a:rPr>
              <a:t>칩테스트 환경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F2EA745B-F54C-4DCA-88B9-ED268B45D3B1}"/>
              </a:ext>
            </a:extLst>
          </p:cNvPr>
          <p:cNvSpPr txBox="1"/>
          <p:nvPr/>
        </p:nvSpPr>
        <p:spPr>
          <a:xfrm>
            <a:off x="872215" y="16522998"/>
            <a:ext cx="13195199" cy="48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44" b="1" dirty="0">
                <a:latin typeface="+mn-ea"/>
              </a:rPr>
              <a:t>그림 </a:t>
            </a:r>
            <a:r>
              <a:rPr lang="en-US" altLang="ko-KR" sz="2544" b="1" dirty="0">
                <a:latin typeface="+mn-ea"/>
              </a:rPr>
              <a:t>1. </a:t>
            </a:r>
            <a:r>
              <a:rPr lang="ko-KR" altLang="en-US" sz="2544" b="1" dirty="0">
                <a:latin typeface="+mn-ea"/>
              </a:rPr>
              <a:t>파이프라인과 </a:t>
            </a:r>
            <a:r>
              <a:rPr lang="en-US" altLang="ko-KR" sz="2544" b="1" dirty="0">
                <a:latin typeface="+mn-ea"/>
              </a:rPr>
              <a:t>non-</a:t>
            </a:r>
            <a:r>
              <a:rPr lang="ko-KR" altLang="en-US" sz="2544" b="1" dirty="0">
                <a:latin typeface="+mn-ea"/>
              </a:rPr>
              <a:t>파이프라인의 실행방식 비교</a:t>
            </a:r>
          </a:p>
        </p:txBody>
      </p:sp>
      <p:pic>
        <p:nvPicPr>
          <p:cNvPr id="172" name="Picture 239" descr="D:\paper\고대로고\글로벌심볼\crimson1positive_mod.gif">
            <a:extLst>
              <a:ext uri="{FF2B5EF4-FFF2-40B4-BE49-F238E27FC236}">
                <a16:creationId xmlns:a16="http://schemas.microsoft.com/office/drawing/2014/main" id="{2BA9EEAB-8874-474E-88BD-FDE5720FC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22" y="4082042"/>
            <a:ext cx="2757824" cy="262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" name="Rectangle 6">
            <a:extLst>
              <a:ext uri="{FF2B5EF4-FFF2-40B4-BE49-F238E27FC236}">
                <a16:creationId xmlns:a16="http://schemas.microsoft.com/office/drawing/2014/main" id="{2DF303C8-B618-4E41-AE30-3BC7F345F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4068" y="3642130"/>
            <a:ext cx="27747076" cy="167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56090" tIns="178046" rIns="356090" bIns="178046" anchor="ctr"/>
          <a:lstStyle/>
          <a:p>
            <a:pPr algn="ctr">
              <a:lnSpc>
                <a:spcPct val="30000"/>
              </a:lnSpc>
            </a:pPr>
            <a:r>
              <a:rPr lang="en-US" altLang="ko-KR" sz="6785" b="1" dirty="0">
                <a:latin typeface="+mn-ea"/>
              </a:rPr>
              <a:t>STV </a:t>
            </a:r>
            <a:r>
              <a:rPr lang="ko-KR" altLang="en-US" sz="6785" b="1" dirty="0">
                <a:latin typeface="+mn-ea"/>
              </a:rPr>
              <a:t>영역에서 작동하는 </a:t>
            </a:r>
            <a:r>
              <a:rPr lang="en-US" altLang="ko-KR" sz="6785" b="1" dirty="0">
                <a:latin typeface="+mn-ea"/>
              </a:rPr>
              <a:t>IoT EISC </a:t>
            </a:r>
            <a:r>
              <a:rPr lang="ko-KR" altLang="en-US" sz="6785" b="1" dirty="0">
                <a:latin typeface="+mn-ea"/>
              </a:rPr>
              <a:t>프로세서의 성능향상</a:t>
            </a:r>
            <a:endParaRPr lang="en-US" altLang="ko-KR" sz="6785" b="1" dirty="0">
              <a:latin typeface="+mn-ea"/>
            </a:endParaRPr>
          </a:p>
        </p:txBody>
      </p:sp>
      <p:sp>
        <p:nvSpPr>
          <p:cNvPr id="176" name="Rectangle 7">
            <a:extLst>
              <a:ext uri="{FF2B5EF4-FFF2-40B4-BE49-F238E27FC236}">
                <a16:creationId xmlns:a16="http://schemas.microsoft.com/office/drawing/2014/main" id="{BF1DAEB7-F4D4-4683-AEF9-95A529115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8649" y="4982165"/>
            <a:ext cx="25877917" cy="223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089" tIns="41544" rIns="83089" bIns="41544">
            <a:spAutoFit/>
          </a:bodyPr>
          <a:lstStyle/>
          <a:p>
            <a:pPr algn="ctr">
              <a:lnSpc>
                <a:spcPct val="150000"/>
              </a:lnSpc>
              <a:tabLst>
                <a:tab pos="17759728" algn="l"/>
              </a:tabLst>
            </a:pPr>
            <a:r>
              <a:rPr lang="ko-KR" altLang="en-US" sz="3251" b="1" dirty="0">
                <a:latin typeface="+mn-ea"/>
              </a:rPr>
              <a:t>박상현</a:t>
            </a:r>
            <a:r>
              <a:rPr lang="en-US" altLang="ko-KR" sz="3251" b="1" dirty="0">
                <a:latin typeface="+mn-ea"/>
              </a:rPr>
              <a:t>, </a:t>
            </a:r>
            <a:r>
              <a:rPr lang="ko-KR" altLang="en-US" sz="3251" b="1" dirty="0" err="1">
                <a:latin typeface="+mn-ea"/>
              </a:rPr>
              <a:t>황병진</a:t>
            </a:r>
            <a:r>
              <a:rPr lang="en-US" altLang="ko-KR" sz="3251" b="1" dirty="0">
                <a:latin typeface="+mn-ea"/>
              </a:rPr>
              <a:t>, </a:t>
            </a:r>
            <a:r>
              <a:rPr lang="ko-KR" altLang="en-US" sz="3251" b="1" dirty="0">
                <a:latin typeface="+mn-ea"/>
              </a:rPr>
              <a:t>김창현</a:t>
            </a:r>
            <a:r>
              <a:rPr lang="en-US" altLang="ko-KR" sz="3251" b="1" dirty="0">
                <a:latin typeface="+mn-ea"/>
              </a:rPr>
              <a:t>, </a:t>
            </a:r>
            <a:r>
              <a:rPr lang="ko-KR" altLang="en-US" sz="3251" b="1" dirty="0">
                <a:latin typeface="+mn-ea"/>
              </a:rPr>
              <a:t>김선욱 교수님</a:t>
            </a:r>
            <a:endParaRPr lang="en-US" altLang="ko-KR" sz="3251" b="1" dirty="0">
              <a:latin typeface="+mn-ea"/>
            </a:endParaRPr>
          </a:p>
          <a:p>
            <a:pPr algn="ctr">
              <a:lnSpc>
                <a:spcPct val="150000"/>
              </a:lnSpc>
              <a:tabLst>
                <a:tab pos="17759728" algn="l"/>
              </a:tabLst>
            </a:pPr>
            <a:r>
              <a:rPr lang="en-US" altLang="ko-KR" sz="3251" i="1" dirty="0">
                <a:latin typeface="+mn-ea"/>
                <a:cs typeface="Times New Roman" pitchFamily="18" charset="0"/>
              </a:rPr>
              <a:t> </a:t>
            </a:r>
            <a:r>
              <a:rPr lang="ko-KR" altLang="en-US" sz="3251" i="1" dirty="0">
                <a:latin typeface="+mn-ea"/>
              </a:rPr>
              <a:t>고려대학교 공과대학 전기전자전파공학부</a:t>
            </a:r>
            <a:br>
              <a:rPr lang="en-US" altLang="ko-KR" sz="3251" i="1" dirty="0">
                <a:latin typeface="+mn-ea"/>
              </a:rPr>
            </a:br>
            <a:r>
              <a:rPr lang="en-US" altLang="ko-KR" sz="3251" i="1" dirty="0">
                <a:latin typeface="+mn-ea"/>
              </a:rPr>
              <a:t>E-mail : {dasa00, bjn777,</a:t>
            </a:r>
            <a:r>
              <a:rPr lang="ko-KR" altLang="en-US" sz="3251" i="1" dirty="0">
                <a:latin typeface="+mn-ea"/>
              </a:rPr>
              <a:t> </a:t>
            </a:r>
            <a:r>
              <a:rPr lang="en-US" altLang="ko-KR" sz="3251" i="1" dirty="0" err="1">
                <a:latin typeface="+mn-ea"/>
              </a:rPr>
              <a:t>hunterkch</a:t>
            </a:r>
            <a:r>
              <a:rPr lang="en-US" altLang="ko-KR" sz="3251" i="1" dirty="0">
                <a:latin typeface="+mn-ea"/>
              </a:rPr>
              <a:t>,</a:t>
            </a:r>
            <a:r>
              <a:rPr lang="ko-KR" altLang="en-US" sz="3251" i="1" dirty="0">
                <a:latin typeface="+mn-ea"/>
              </a:rPr>
              <a:t> </a:t>
            </a:r>
            <a:r>
              <a:rPr lang="en-US" altLang="ko-KR" sz="3251" i="1" dirty="0" err="1">
                <a:latin typeface="+mn-ea"/>
              </a:rPr>
              <a:t>seon</a:t>
            </a:r>
            <a:r>
              <a:rPr lang="en-US" altLang="ko-KR" sz="3251" i="1" dirty="0">
                <a:latin typeface="+mn-ea"/>
              </a:rPr>
              <a:t>}@korea.ac.kr</a:t>
            </a:r>
          </a:p>
        </p:txBody>
      </p:sp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831</TotalTime>
  <Words>468</Words>
  <Application>Microsoft Office PowerPoint</Application>
  <PresentationFormat>사용자 지정</PresentationFormat>
  <Paragraphs>82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맑은 고딕</vt:lpstr>
      <vt:lpstr>맑은 고딕 (본문)</vt:lpstr>
      <vt:lpstr>Arial</vt:lpstr>
      <vt:lpstr>Calibri</vt:lpstr>
      <vt:lpstr>Calibri Light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Hwang Byung Jin</cp:lastModifiedBy>
  <cp:revision>10</cp:revision>
  <dcterms:created xsi:type="dcterms:W3CDTF">2018-03-08T06:02:33Z</dcterms:created>
  <dcterms:modified xsi:type="dcterms:W3CDTF">2020-05-08T02:52:28Z</dcterms:modified>
</cp:coreProperties>
</file>